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61" r:id="rId2"/>
    <p:sldId id="574" r:id="rId3"/>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ua Goh"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78"/>
    <p:restoredTop sz="96281"/>
  </p:normalViewPr>
  <p:slideViewPr>
    <p:cSldViewPr snapToGrid="0">
      <p:cViewPr varScale="1">
        <p:scale>
          <a:sx n="127" d="100"/>
          <a:sy n="127" d="100"/>
        </p:scale>
        <p:origin x="480"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C804D-4E8D-EF46-B9A3-F3947DF68DD2}" type="datetimeFigureOut">
              <a:rPr lang="en-TW" smtClean="0"/>
              <a:t>2023/3/24</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9433D-E949-E84C-B83A-2C7D54BC7DEA}" type="slidenum">
              <a:rPr lang="en-TW" smtClean="0"/>
              <a:t>‹#›</a:t>
            </a:fld>
            <a:endParaRPr lang="en-TW"/>
          </a:p>
        </p:txBody>
      </p:sp>
    </p:spTree>
    <p:extLst>
      <p:ext uri="{BB962C8B-B14F-4D97-AF65-F5344CB8AC3E}">
        <p14:creationId xmlns:p14="http://schemas.microsoft.com/office/powerpoint/2010/main" val="111832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af8e1d4b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af8e1d4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400">
                <a:solidFill>
                  <a:schemeClr val="dk1"/>
                </a:solidFill>
              </a:rPr>
              <a:t>The previous maze is one of our input simulation data, we generate total 10 thousand different mazes with the same set of social preference settings to train ToMnet.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(left)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After generating the simulation data set, we input the maze and the final goal together into ToMnet.</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Note that without telling ToMnet the true social preference ranking, we trained Tomnet with mazes that represents these social preferences.</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(right)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structure showed in the right is a brief intro of ToMnet’s structure.</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First, the input maze and the goal is fed into the char net. This char net arranges the input information, in other words, ToMnet is learning about what has just happened in this maze. This char net has two parts. The blue one is a kind of CNN, which digests the spatial information input. While the orange one is LSTM, this imports the temporal information, which is the movements of S by time.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(pred)</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Then, after generating a summarize output from char net, the output will be fed into pred net. Pred net inputs another maze without the true goal. Together with the summarize output from the char net and the new maze, the Pred net outputs the predicted goal of the new maze. This output shows ToMnet’s thoughts about the recent social preference status.</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This is the main structure of ToMnet.</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BAAB92C-1D47-4612-ADD5-EE115CBD9F4B}" type="slidenum">
              <a:rPr lang="zh-TW" altLang="en-US" smtClean="0"/>
              <a:t>2</a:t>
            </a:fld>
            <a:endParaRPr lang="zh-TW" altLang="en-US"/>
          </a:p>
        </p:txBody>
      </p:sp>
    </p:spTree>
    <p:extLst>
      <p:ext uri="{BB962C8B-B14F-4D97-AF65-F5344CB8AC3E}">
        <p14:creationId xmlns:p14="http://schemas.microsoft.com/office/powerpoint/2010/main" val="358800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3D1D-8120-7BB5-A32D-A636B4F12E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06DC5741-2985-49E2-B8E8-D42447610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B643B3A8-E5B6-69B6-E99F-BF030D73FA42}"/>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5" name="Footer Placeholder 4">
            <a:extLst>
              <a:ext uri="{FF2B5EF4-FFF2-40B4-BE49-F238E27FC236}">
                <a16:creationId xmlns:a16="http://schemas.microsoft.com/office/drawing/2014/main" id="{94785C0F-BD09-6CBF-D54E-224AC768A25E}"/>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EE000C71-1169-36DD-67A3-EA0DDE45F88F}"/>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2829398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4AE36-998D-EB3D-D245-766263CBB610}"/>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1C779178-A7B3-179A-EAC8-BECA7112E7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7242728-1301-6437-9122-094CDC43FE19}"/>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5" name="Footer Placeholder 4">
            <a:extLst>
              <a:ext uri="{FF2B5EF4-FFF2-40B4-BE49-F238E27FC236}">
                <a16:creationId xmlns:a16="http://schemas.microsoft.com/office/drawing/2014/main" id="{B92C1073-13F7-5B2E-A403-6002BB6D7F61}"/>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CAA331DB-DD3C-BC7F-C024-FD5FFA715EDB}"/>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2656110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5E2FBB-499E-A7FB-D354-C112EDC588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B3493A2C-AB6D-324D-67DB-D3A5E10D0B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95A17122-0A2A-0F4E-68DE-F6F93C454789}"/>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5" name="Footer Placeholder 4">
            <a:extLst>
              <a:ext uri="{FF2B5EF4-FFF2-40B4-BE49-F238E27FC236}">
                <a16:creationId xmlns:a16="http://schemas.microsoft.com/office/drawing/2014/main" id="{34FF6752-9EC6-7935-5A1D-FCC0830580BF}"/>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A05F214-297D-9D14-8FF6-ED9E74D373E3}"/>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2692847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9476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C337-6E3F-02AC-F282-034AB1FD5923}"/>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4F0BC874-1636-20FC-9CA5-DAA76C6103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3DB49F98-310F-56BF-804B-F3D40B09DE9E}"/>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5" name="Footer Placeholder 4">
            <a:extLst>
              <a:ext uri="{FF2B5EF4-FFF2-40B4-BE49-F238E27FC236}">
                <a16:creationId xmlns:a16="http://schemas.microsoft.com/office/drawing/2014/main" id="{0E2185D6-6709-19F2-24D7-C370835C39D8}"/>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B1D2D614-C1D1-6431-18AF-CC1AA5AE1E96}"/>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1016129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8E60-70DD-8F1E-E07F-858A7B1D9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D46803D0-AADD-2793-F8A4-DD66B56646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62BA39-BB1C-761D-FCD1-268EAD308213}"/>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5" name="Footer Placeholder 4">
            <a:extLst>
              <a:ext uri="{FF2B5EF4-FFF2-40B4-BE49-F238E27FC236}">
                <a16:creationId xmlns:a16="http://schemas.microsoft.com/office/drawing/2014/main" id="{05C9FC76-33B0-1A5F-9803-DD3E1CD66669}"/>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8CADD9C0-580C-80F4-2738-69DE2FDE1B09}"/>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3795344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2B62-6380-D9EA-4749-2D32F902C89E}"/>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0C95D975-B668-F9C1-83E9-3CE821D93A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D9900968-9893-673F-9808-AA97FC0DEA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D976F133-15DE-182D-6E82-94D4625BC2FE}"/>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6" name="Footer Placeholder 5">
            <a:extLst>
              <a:ext uri="{FF2B5EF4-FFF2-40B4-BE49-F238E27FC236}">
                <a16:creationId xmlns:a16="http://schemas.microsoft.com/office/drawing/2014/main" id="{6F710B60-EF4F-E5B7-52C0-F69AB7F5103F}"/>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A2B1D044-027B-8E8B-2B79-3BA95AD21C72}"/>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1303442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D40A-8648-0210-8AFF-80A147C1F659}"/>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9ACF2704-DC15-F89F-B1FD-BFA450134A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D1B155-25A9-C257-541D-F2C6104C1C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202EE8E3-CB66-BC6A-ADE3-229687D7B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50D46-832A-CE34-EBE5-F678297DB9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0C4C1C41-0AE2-28AB-8A06-CDF5B2512B27}"/>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8" name="Footer Placeholder 7">
            <a:extLst>
              <a:ext uri="{FF2B5EF4-FFF2-40B4-BE49-F238E27FC236}">
                <a16:creationId xmlns:a16="http://schemas.microsoft.com/office/drawing/2014/main" id="{A9E2F95C-CE3C-BC95-6F63-EDC03A46F03E}"/>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16098B94-B67C-46C4-AE1F-004D0D401EE6}"/>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196299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7E26F-ABA9-6C38-5BBD-C48DF0039515}"/>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B1FBFDE4-E644-7EEF-E734-E1CB694CB813}"/>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4" name="Footer Placeholder 3">
            <a:extLst>
              <a:ext uri="{FF2B5EF4-FFF2-40B4-BE49-F238E27FC236}">
                <a16:creationId xmlns:a16="http://schemas.microsoft.com/office/drawing/2014/main" id="{336AC161-C6D2-9074-7183-A4E471481436}"/>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85EE4FD4-30B1-AF91-35FC-448358D0F854}"/>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335849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994C97-C03F-D676-9BCF-A48871301DA1}"/>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3" name="Footer Placeholder 2">
            <a:extLst>
              <a:ext uri="{FF2B5EF4-FFF2-40B4-BE49-F238E27FC236}">
                <a16:creationId xmlns:a16="http://schemas.microsoft.com/office/drawing/2014/main" id="{6251EFC9-074B-C5E6-CB19-3B5945CDF238}"/>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68FD526E-DC99-8DAF-75AC-85AEEA61120F}"/>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1579721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7EBB-F725-6067-2C32-867336F2F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E45EC7BB-F3D1-CDB2-27E9-F7480CC2CB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89AE2490-1E57-A373-EFDA-C9FC7E425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DFAE8-CF27-7D1B-8DC3-460DCB648680}"/>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6" name="Footer Placeholder 5">
            <a:extLst>
              <a:ext uri="{FF2B5EF4-FFF2-40B4-BE49-F238E27FC236}">
                <a16:creationId xmlns:a16="http://schemas.microsoft.com/office/drawing/2014/main" id="{D60DDA52-1E6E-B30A-A1D5-37BC36A13927}"/>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B47448FD-6D66-E558-445E-022A09C89412}"/>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77421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C87E9-6DCB-0422-821D-4E50D61E5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25B2A2C9-3468-8DA0-5F94-6B3E36CE6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D382BE32-E62E-543D-7F39-57C131300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758923-AFD9-F84B-B918-0A19909DD56D}"/>
              </a:ext>
            </a:extLst>
          </p:cNvPr>
          <p:cNvSpPr>
            <a:spLocks noGrp="1"/>
          </p:cNvSpPr>
          <p:nvPr>
            <p:ph type="dt" sz="half" idx="10"/>
          </p:nvPr>
        </p:nvSpPr>
        <p:spPr/>
        <p:txBody>
          <a:bodyPr/>
          <a:lstStyle/>
          <a:p>
            <a:fld id="{072937D5-8F7E-DB44-B493-6AAF098ADD3A}" type="datetimeFigureOut">
              <a:rPr lang="en-TW" smtClean="0"/>
              <a:t>2023/3/24</a:t>
            </a:fld>
            <a:endParaRPr lang="en-TW"/>
          </a:p>
        </p:txBody>
      </p:sp>
      <p:sp>
        <p:nvSpPr>
          <p:cNvPr id="6" name="Footer Placeholder 5">
            <a:extLst>
              <a:ext uri="{FF2B5EF4-FFF2-40B4-BE49-F238E27FC236}">
                <a16:creationId xmlns:a16="http://schemas.microsoft.com/office/drawing/2014/main" id="{65D68848-8260-D393-D176-27A416A8EC2E}"/>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2EA8F916-09A4-9CDD-7224-CE739F42E356}"/>
              </a:ext>
            </a:extLst>
          </p:cNvPr>
          <p:cNvSpPr>
            <a:spLocks noGrp="1"/>
          </p:cNvSpPr>
          <p:nvPr>
            <p:ph type="sldNum" sz="quarter" idx="12"/>
          </p:nvPr>
        </p:nvSpPr>
        <p:spPr/>
        <p:txBody>
          <a:bodyPr/>
          <a:lstStyle/>
          <a:p>
            <a:fld id="{8D16C3FE-C3EB-4944-89B3-87F6628D5C3E}" type="slidenum">
              <a:rPr lang="en-TW" smtClean="0"/>
              <a:t>‹#›</a:t>
            </a:fld>
            <a:endParaRPr lang="en-TW"/>
          </a:p>
        </p:txBody>
      </p:sp>
    </p:spTree>
    <p:extLst>
      <p:ext uri="{BB962C8B-B14F-4D97-AF65-F5344CB8AC3E}">
        <p14:creationId xmlns:p14="http://schemas.microsoft.com/office/powerpoint/2010/main" val="274197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A7CDDA-FC30-5528-1CE1-657FAA1050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9173B496-2025-A54F-241C-D2F189D2A0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9DF39AD2-78CD-EA98-F015-8C8B0C0C62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2937D5-8F7E-DB44-B493-6AAF098ADD3A}" type="datetimeFigureOut">
              <a:rPr lang="en-TW" smtClean="0"/>
              <a:t>2023/3/24</a:t>
            </a:fld>
            <a:endParaRPr lang="en-TW"/>
          </a:p>
        </p:txBody>
      </p:sp>
      <p:sp>
        <p:nvSpPr>
          <p:cNvPr id="5" name="Footer Placeholder 4">
            <a:extLst>
              <a:ext uri="{FF2B5EF4-FFF2-40B4-BE49-F238E27FC236}">
                <a16:creationId xmlns:a16="http://schemas.microsoft.com/office/drawing/2014/main" id="{F1090A31-0B25-E6AE-9B56-BE59DF7DE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1C90DEA6-1EE2-0A07-1F25-A5DE317533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6C3FE-C3EB-4944-89B3-87F6628D5C3E}" type="slidenum">
              <a:rPr lang="en-TW" smtClean="0"/>
              <a:t>‹#›</a:t>
            </a:fld>
            <a:endParaRPr lang="en-TW"/>
          </a:p>
        </p:txBody>
      </p:sp>
    </p:spTree>
    <p:extLst>
      <p:ext uri="{BB962C8B-B14F-4D97-AF65-F5344CB8AC3E}">
        <p14:creationId xmlns:p14="http://schemas.microsoft.com/office/powerpoint/2010/main" val="1216424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1" name="Google Shape;111;p18"/>
          <p:cNvPicPr preferRelativeResize="0">
            <a:picLocks noChangeAspect="1"/>
          </p:cNvPicPr>
          <p:nvPr/>
        </p:nvPicPr>
        <p:blipFill>
          <a:blip r:embed="rId5">
            <a:alphaModFix/>
          </a:blip>
          <a:stretch>
            <a:fillRect/>
          </a:stretch>
        </p:blipFill>
        <p:spPr>
          <a:xfrm>
            <a:off x="2644815" y="3142469"/>
            <a:ext cx="2839308" cy="2336163"/>
          </a:xfrm>
          <a:prstGeom prst="rect">
            <a:avLst/>
          </a:prstGeom>
          <a:noFill/>
          <a:ln>
            <a:noFill/>
          </a:ln>
        </p:spPr>
      </p:pic>
      <p:pic>
        <p:nvPicPr>
          <p:cNvPr id="112" name="Google Shape;112;p18"/>
          <p:cNvPicPr preferRelativeResize="0"/>
          <p:nvPr/>
        </p:nvPicPr>
        <p:blipFill>
          <a:blip r:embed="rId6">
            <a:alphaModFix/>
          </a:blip>
          <a:stretch>
            <a:fillRect/>
          </a:stretch>
        </p:blipFill>
        <p:spPr>
          <a:xfrm>
            <a:off x="874554" y="3177832"/>
            <a:ext cx="1293101" cy="2292736"/>
          </a:xfrm>
          <a:prstGeom prst="rect">
            <a:avLst/>
          </a:prstGeom>
          <a:noFill/>
          <a:ln>
            <a:noFill/>
          </a:ln>
        </p:spPr>
      </p:pic>
      <p:sp>
        <p:nvSpPr>
          <p:cNvPr id="16" name="Shape 374">
            <a:extLst>
              <a:ext uri="{FF2B5EF4-FFF2-40B4-BE49-F238E27FC236}">
                <a16:creationId xmlns:a16="http://schemas.microsoft.com/office/drawing/2014/main" id="{986E3CAE-B343-BF4A-9D2B-DE118621715D}"/>
              </a:ext>
            </a:extLst>
          </p:cNvPr>
          <p:cNvSpPr/>
          <p:nvPr/>
        </p:nvSpPr>
        <p:spPr>
          <a:xfrm>
            <a:off x="268196" y="5591872"/>
            <a:ext cx="11572134" cy="116955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r">
              <a:spcBef>
                <a:spcPts val="800"/>
              </a:spcBef>
              <a:defRPr sz="1400"/>
            </a:lvl1pPr>
          </a:lstStyle>
          <a:p>
            <a:pPr algn="just"/>
            <a:r>
              <a:rPr lang="en-US" sz="1000" b="1" dirty="0"/>
              <a:t>Fig. 1. A. </a:t>
            </a:r>
            <a:r>
              <a:rPr lang="en-US" sz="1000" dirty="0"/>
              <a:t>Schematic showing an example social network with agent S’s preferences for the other four agents, which drives the agent’s approach behavior in </a:t>
            </a:r>
            <a:r>
              <a:rPr lang="en-US" sz="1000" dirty="0" err="1"/>
              <a:t>Gridworld</a:t>
            </a:r>
            <a:r>
              <a:rPr lang="en-US" sz="1000" dirty="0"/>
              <a:t>. </a:t>
            </a:r>
            <a:r>
              <a:rPr lang="en-US" sz="1000" dirty="0" err="1"/>
              <a:t>ToMNet</a:t>
            </a:r>
            <a:r>
              <a:rPr lang="en-US" sz="1000" dirty="0"/>
              <a:t>-plus observes the </a:t>
            </a:r>
            <a:r>
              <a:rPr lang="en-US" sz="1000" dirty="0" err="1"/>
              <a:t>Gridworld</a:t>
            </a:r>
            <a:r>
              <a:rPr lang="en-US" sz="1000" dirty="0"/>
              <a:t> trajectories and learns character embeddings for S, which are then used to predict behaviors in new </a:t>
            </a:r>
            <a:r>
              <a:rPr lang="en-US" sz="1000" dirty="0" err="1"/>
              <a:t>Gridworld</a:t>
            </a:r>
            <a:r>
              <a:rPr lang="en-US" sz="1000" dirty="0"/>
              <a:t> </a:t>
            </a:r>
            <a:r>
              <a:rPr lang="en-US" sz="1000" dirty="0" err="1"/>
              <a:t>scenariors</a:t>
            </a:r>
            <a:r>
              <a:rPr lang="en-US" sz="1000" dirty="0"/>
              <a:t> (published in Chuang et al., 2020, 29</a:t>
            </a:r>
            <a:r>
              <a:rPr lang="en-US" sz="1000" baseline="30000" dirty="0"/>
              <a:t>th</a:t>
            </a:r>
            <a:r>
              <a:rPr lang="en-US" sz="1000" dirty="0"/>
              <a:t> IEEE RO-MAN, pp 1013). </a:t>
            </a:r>
            <a:r>
              <a:rPr lang="en-US" sz="1000" b="1" dirty="0"/>
              <a:t>B. </a:t>
            </a:r>
            <a:r>
              <a:rPr lang="en-US" sz="1000" dirty="0" err="1"/>
              <a:t>ToMNet</a:t>
            </a:r>
            <a:r>
              <a:rPr lang="en-US" sz="1000" dirty="0"/>
              <a:t> 2.0 advances from </a:t>
            </a:r>
            <a:r>
              <a:rPr lang="en-US" sz="1000" dirty="0" err="1"/>
              <a:t>ToMNet</a:t>
            </a:r>
            <a:r>
              <a:rPr lang="en-US" sz="1000" dirty="0"/>
              <a:t>-plus by being able to handle social networks that include 5-way preferences that drive more dynamic </a:t>
            </a:r>
            <a:r>
              <a:rPr lang="en-US" sz="1000" dirty="0" err="1"/>
              <a:t>Gridworld</a:t>
            </a:r>
            <a:r>
              <a:rPr lang="en-US" sz="1000" dirty="0"/>
              <a:t> behaviors. </a:t>
            </a:r>
            <a:r>
              <a:rPr lang="en-US" sz="1000" dirty="0" err="1"/>
              <a:t>ToMNet</a:t>
            </a:r>
            <a:r>
              <a:rPr lang="en-US" sz="1000" dirty="0"/>
              <a:t> 2.0 predicts pairing outcome state vectors which are the prediction cases where a given pair of agents spatially converge (10 possible pairings in a 5-way social network). The manuscript for this work is in preparation. </a:t>
            </a:r>
            <a:r>
              <a:rPr lang="en-US" sz="1000" b="1" dirty="0"/>
              <a:t>C.</a:t>
            </a:r>
            <a:r>
              <a:rPr lang="en-US" sz="1000" dirty="0"/>
              <a:t> Sample human social preference behavior data. A top-down view is shown of 5 human participants socially engaging during a role-playing game (Avalon). The video tracks head orientation angles along with eye movements and facial expressions (not shown), and speech sound tracks. Information on behavioral expression target agent, valence in facial expression, and valence in speech is then obtained using human ratings and machine learning applications (data available upon reasonable request). NOTE: Top-down view is a playable video in PPT slide mode.</a:t>
            </a:r>
            <a:endParaRPr sz="1000" dirty="0"/>
          </a:p>
        </p:txBody>
      </p:sp>
      <p:grpSp>
        <p:nvGrpSpPr>
          <p:cNvPr id="35" name="Group 34">
            <a:extLst>
              <a:ext uri="{FF2B5EF4-FFF2-40B4-BE49-F238E27FC236}">
                <a16:creationId xmlns:a16="http://schemas.microsoft.com/office/drawing/2014/main" id="{88133516-C0A3-A878-AF8D-F00743CDE40E}"/>
              </a:ext>
            </a:extLst>
          </p:cNvPr>
          <p:cNvGrpSpPr/>
          <p:nvPr/>
        </p:nvGrpSpPr>
        <p:grpSpPr>
          <a:xfrm>
            <a:off x="660712" y="562199"/>
            <a:ext cx="1631826" cy="1690746"/>
            <a:chOff x="681981" y="913076"/>
            <a:chExt cx="1631826" cy="1690746"/>
          </a:xfrm>
        </p:grpSpPr>
        <p:cxnSp>
          <p:nvCxnSpPr>
            <p:cNvPr id="10" name="Straight Arrow Connector 9">
              <a:extLst>
                <a:ext uri="{FF2B5EF4-FFF2-40B4-BE49-F238E27FC236}">
                  <a16:creationId xmlns:a16="http://schemas.microsoft.com/office/drawing/2014/main" id="{5CAF6648-A17E-B3E2-2F0B-6CFF83432E42}"/>
                </a:ext>
              </a:extLst>
            </p:cNvPr>
            <p:cNvCxnSpPr>
              <a:cxnSpLocks/>
              <a:stCxn id="11" idx="0"/>
              <a:endCxn id="13" idx="4"/>
            </p:cNvCxnSpPr>
            <p:nvPr/>
          </p:nvCxnSpPr>
          <p:spPr>
            <a:xfrm flipH="1" flipV="1">
              <a:off x="1521104" y="1282408"/>
              <a:ext cx="885" cy="3222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C62CF2AA-E398-5277-1ABB-D09CD8EC42B2}"/>
                </a:ext>
              </a:extLst>
            </p:cNvPr>
            <p:cNvSpPr/>
            <p:nvPr/>
          </p:nvSpPr>
          <p:spPr>
            <a:xfrm>
              <a:off x="1338389" y="1604698"/>
              <a:ext cx="36720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S</a:t>
              </a:r>
            </a:p>
          </p:txBody>
        </p:sp>
        <p:sp>
          <p:nvSpPr>
            <p:cNvPr id="13" name="Oval 12">
              <a:extLst>
                <a:ext uri="{FF2B5EF4-FFF2-40B4-BE49-F238E27FC236}">
                  <a16:creationId xmlns:a16="http://schemas.microsoft.com/office/drawing/2014/main" id="{2C543268-EB7E-E8AE-D22C-EFD2DB465B00}"/>
                </a:ext>
              </a:extLst>
            </p:cNvPr>
            <p:cNvSpPr/>
            <p:nvPr/>
          </p:nvSpPr>
          <p:spPr>
            <a:xfrm>
              <a:off x="1337504" y="913076"/>
              <a:ext cx="36720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C</a:t>
              </a:r>
            </a:p>
          </p:txBody>
        </p:sp>
        <p:sp>
          <p:nvSpPr>
            <p:cNvPr id="14" name="Oval 13">
              <a:extLst>
                <a:ext uri="{FF2B5EF4-FFF2-40B4-BE49-F238E27FC236}">
                  <a16:creationId xmlns:a16="http://schemas.microsoft.com/office/drawing/2014/main" id="{CB6D7343-F2C5-6779-BC87-D532B9AD3C7D}"/>
                </a:ext>
              </a:extLst>
            </p:cNvPr>
            <p:cNvSpPr/>
            <p:nvPr/>
          </p:nvSpPr>
          <p:spPr>
            <a:xfrm>
              <a:off x="1946607" y="1604698"/>
              <a:ext cx="36720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D</a:t>
              </a:r>
            </a:p>
          </p:txBody>
        </p:sp>
        <p:sp>
          <p:nvSpPr>
            <p:cNvPr id="15" name="Oval 14">
              <a:extLst>
                <a:ext uri="{FF2B5EF4-FFF2-40B4-BE49-F238E27FC236}">
                  <a16:creationId xmlns:a16="http://schemas.microsoft.com/office/drawing/2014/main" id="{D273F9B7-C375-7FF4-DF75-2169F0C802D5}"/>
                </a:ext>
              </a:extLst>
            </p:cNvPr>
            <p:cNvSpPr/>
            <p:nvPr/>
          </p:nvSpPr>
          <p:spPr>
            <a:xfrm>
              <a:off x="1337504" y="2234490"/>
              <a:ext cx="36720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E</a:t>
              </a:r>
            </a:p>
          </p:txBody>
        </p:sp>
        <p:sp>
          <p:nvSpPr>
            <p:cNvPr id="17" name="Oval 16">
              <a:extLst>
                <a:ext uri="{FF2B5EF4-FFF2-40B4-BE49-F238E27FC236}">
                  <a16:creationId xmlns:a16="http://schemas.microsoft.com/office/drawing/2014/main" id="{1D9A6DDC-5198-2C0D-8266-0012BC7B965A}"/>
                </a:ext>
              </a:extLst>
            </p:cNvPr>
            <p:cNvSpPr/>
            <p:nvPr/>
          </p:nvSpPr>
          <p:spPr>
            <a:xfrm>
              <a:off x="681981" y="1589241"/>
              <a:ext cx="367200" cy="3964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F</a:t>
              </a:r>
            </a:p>
          </p:txBody>
        </p:sp>
        <p:cxnSp>
          <p:nvCxnSpPr>
            <p:cNvPr id="19" name="Straight Arrow Connector 18">
              <a:extLst>
                <a:ext uri="{FF2B5EF4-FFF2-40B4-BE49-F238E27FC236}">
                  <a16:creationId xmlns:a16="http://schemas.microsoft.com/office/drawing/2014/main" id="{8B2B6D1F-B16C-D95D-08BC-639A5FF20A1E}"/>
                </a:ext>
              </a:extLst>
            </p:cNvPr>
            <p:cNvCxnSpPr>
              <a:cxnSpLocks/>
              <a:stCxn id="11" idx="6"/>
              <a:endCxn id="14" idx="2"/>
            </p:cNvCxnSpPr>
            <p:nvPr/>
          </p:nvCxnSpPr>
          <p:spPr>
            <a:xfrm>
              <a:off x="1705589" y="1789364"/>
              <a:ext cx="2410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F3370F-1688-4433-A0D6-30053AC9AD40}"/>
                </a:ext>
              </a:extLst>
            </p:cNvPr>
            <p:cNvCxnSpPr>
              <a:cxnSpLocks/>
              <a:stCxn id="11" idx="4"/>
              <a:endCxn id="15" idx="0"/>
            </p:cNvCxnSpPr>
            <p:nvPr/>
          </p:nvCxnSpPr>
          <p:spPr>
            <a:xfrm flipH="1">
              <a:off x="1521104" y="1974030"/>
              <a:ext cx="885" cy="260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B97845-1392-E473-30BE-9E436E5805B1}"/>
                </a:ext>
              </a:extLst>
            </p:cNvPr>
            <p:cNvCxnSpPr>
              <a:cxnSpLocks/>
              <a:stCxn id="11" idx="2"/>
              <a:endCxn id="17" idx="6"/>
            </p:cNvCxnSpPr>
            <p:nvPr/>
          </p:nvCxnSpPr>
          <p:spPr>
            <a:xfrm flipH="1" flipV="1">
              <a:off x="1049181" y="1787453"/>
              <a:ext cx="289208" cy="1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91893C-B095-8E84-0CEC-5AB0BD748CA9}"/>
                </a:ext>
              </a:extLst>
            </p:cNvPr>
            <p:cNvSpPr txBox="1"/>
            <p:nvPr/>
          </p:nvSpPr>
          <p:spPr>
            <a:xfrm>
              <a:off x="1049181" y="1527858"/>
              <a:ext cx="339781" cy="338554"/>
            </a:xfrm>
            <a:prstGeom prst="rect">
              <a:avLst/>
            </a:prstGeom>
            <a:noFill/>
          </p:spPr>
          <p:txBody>
            <a:bodyPr wrap="square" rtlCol="0">
              <a:spAutoFit/>
            </a:bodyPr>
            <a:lstStyle/>
            <a:p>
              <a:pPr algn="ctr"/>
              <a:r>
                <a:rPr lang="en-TW" sz="1600" dirty="0"/>
                <a:t>2</a:t>
              </a:r>
            </a:p>
          </p:txBody>
        </p:sp>
        <p:sp>
          <p:nvSpPr>
            <p:cNvPr id="29" name="TextBox 28">
              <a:extLst>
                <a:ext uri="{FF2B5EF4-FFF2-40B4-BE49-F238E27FC236}">
                  <a16:creationId xmlns:a16="http://schemas.microsoft.com/office/drawing/2014/main" id="{C7E03496-A589-B0F1-FC84-449346B69C4A}"/>
                </a:ext>
              </a:extLst>
            </p:cNvPr>
            <p:cNvSpPr txBox="1"/>
            <p:nvPr/>
          </p:nvSpPr>
          <p:spPr>
            <a:xfrm>
              <a:off x="1627056" y="1523610"/>
              <a:ext cx="339781" cy="338554"/>
            </a:xfrm>
            <a:prstGeom prst="rect">
              <a:avLst/>
            </a:prstGeom>
            <a:noFill/>
          </p:spPr>
          <p:txBody>
            <a:bodyPr wrap="square" rtlCol="0">
              <a:spAutoFit/>
            </a:bodyPr>
            <a:lstStyle/>
            <a:p>
              <a:pPr algn="ctr"/>
              <a:r>
                <a:rPr lang="en-TW" sz="1600" dirty="0"/>
                <a:t>6</a:t>
              </a:r>
            </a:p>
          </p:txBody>
        </p:sp>
        <p:sp>
          <p:nvSpPr>
            <p:cNvPr id="30" name="TextBox 29">
              <a:extLst>
                <a:ext uri="{FF2B5EF4-FFF2-40B4-BE49-F238E27FC236}">
                  <a16:creationId xmlns:a16="http://schemas.microsoft.com/office/drawing/2014/main" id="{7B68DB1F-013F-42E3-9019-F2A8564C87C8}"/>
                </a:ext>
              </a:extLst>
            </p:cNvPr>
            <p:cNvSpPr txBox="1"/>
            <p:nvPr/>
          </p:nvSpPr>
          <p:spPr>
            <a:xfrm>
              <a:off x="1186408" y="1890470"/>
              <a:ext cx="409324" cy="338554"/>
            </a:xfrm>
            <a:prstGeom prst="rect">
              <a:avLst/>
            </a:prstGeom>
            <a:noFill/>
          </p:spPr>
          <p:txBody>
            <a:bodyPr wrap="square" rtlCol="0">
              <a:spAutoFit/>
            </a:bodyPr>
            <a:lstStyle/>
            <a:p>
              <a:pPr algn="ctr"/>
              <a:r>
                <a:rPr lang="en-TW" sz="1600" dirty="0"/>
                <a:t>10</a:t>
              </a:r>
            </a:p>
          </p:txBody>
        </p:sp>
        <p:sp>
          <p:nvSpPr>
            <p:cNvPr id="31" name="TextBox 30">
              <a:extLst>
                <a:ext uri="{FF2B5EF4-FFF2-40B4-BE49-F238E27FC236}">
                  <a16:creationId xmlns:a16="http://schemas.microsoft.com/office/drawing/2014/main" id="{14672349-601E-6DE8-4462-BEC902E67FCE}"/>
                </a:ext>
              </a:extLst>
            </p:cNvPr>
            <p:cNvSpPr txBox="1"/>
            <p:nvPr/>
          </p:nvSpPr>
          <p:spPr>
            <a:xfrm>
              <a:off x="1387672" y="1285850"/>
              <a:ext cx="409324" cy="338554"/>
            </a:xfrm>
            <a:prstGeom prst="rect">
              <a:avLst/>
            </a:prstGeom>
            <a:noFill/>
          </p:spPr>
          <p:txBody>
            <a:bodyPr wrap="square" rtlCol="0">
              <a:spAutoFit/>
            </a:bodyPr>
            <a:lstStyle/>
            <a:p>
              <a:pPr algn="ctr"/>
              <a:r>
                <a:rPr lang="en-TW" sz="1600" dirty="0"/>
                <a:t>8</a:t>
              </a:r>
            </a:p>
          </p:txBody>
        </p:sp>
      </p:grpSp>
      <p:sp>
        <p:nvSpPr>
          <p:cNvPr id="32" name="TextBox 31">
            <a:extLst>
              <a:ext uri="{FF2B5EF4-FFF2-40B4-BE49-F238E27FC236}">
                <a16:creationId xmlns:a16="http://schemas.microsoft.com/office/drawing/2014/main" id="{F540EC94-CFB1-19FA-02E7-2EF9C3158B15}"/>
              </a:ext>
            </a:extLst>
          </p:cNvPr>
          <p:cNvSpPr txBox="1"/>
          <p:nvPr/>
        </p:nvSpPr>
        <p:spPr>
          <a:xfrm>
            <a:off x="394331" y="2423073"/>
            <a:ext cx="2229215" cy="369332"/>
          </a:xfrm>
          <a:prstGeom prst="rect">
            <a:avLst/>
          </a:prstGeom>
          <a:noFill/>
        </p:spPr>
        <p:txBody>
          <a:bodyPr wrap="square" rtlCol="0">
            <a:spAutoFit/>
          </a:bodyPr>
          <a:lstStyle/>
          <a:p>
            <a:pPr algn="ctr"/>
            <a:r>
              <a:rPr lang="en-TW" b="1" dirty="0"/>
              <a:t>E &gt; C &gt; D &gt; F</a:t>
            </a:r>
          </a:p>
        </p:txBody>
      </p:sp>
      <p:sp>
        <p:nvSpPr>
          <p:cNvPr id="33" name="Triangle 32">
            <a:extLst>
              <a:ext uri="{FF2B5EF4-FFF2-40B4-BE49-F238E27FC236}">
                <a16:creationId xmlns:a16="http://schemas.microsoft.com/office/drawing/2014/main" id="{44D34484-08C1-97C2-A347-7F0C96F48035}"/>
              </a:ext>
            </a:extLst>
          </p:cNvPr>
          <p:cNvSpPr/>
          <p:nvPr/>
        </p:nvSpPr>
        <p:spPr>
          <a:xfrm flipV="1">
            <a:off x="1387672" y="2768500"/>
            <a:ext cx="204662" cy="24306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34" name="Google Shape;130;p19">
            <a:extLst>
              <a:ext uri="{FF2B5EF4-FFF2-40B4-BE49-F238E27FC236}">
                <a16:creationId xmlns:a16="http://schemas.microsoft.com/office/drawing/2014/main" id="{BF82357E-2D91-C778-7570-63D0F9703256}"/>
              </a:ext>
            </a:extLst>
          </p:cNvPr>
          <p:cNvPicPr preferRelativeResize="0">
            <a:picLocks noChangeAspect="1"/>
          </p:cNvPicPr>
          <p:nvPr/>
        </p:nvPicPr>
        <p:blipFill rotWithShape="1">
          <a:blip r:embed="rId7">
            <a:alphaModFix/>
          </a:blip>
          <a:srcRect l="9144" r="30735"/>
          <a:stretch/>
        </p:blipFill>
        <p:spPr>
          <a:xfrm>
            <a:off x="3264178" y="288125"/>
            <a:ext cx="1685635" cy="2521779"/>
          </a:xfrm>
          <a:prstGeom prst="rect">
            <a:avLst/>
          </a:prstGeom>
          <a:noFill/>
          <a:ln>
            <a:noFill/>
          </a:ln>
        </p:spPr>
      </p:pic>
      <p:sp>
        <p:nvSpPr>
          <p:cNvPr id="36" name="Triangle 35">
            <a:extLst>
              <a:ext uri="{FF2B5EF4-FFF2-40B4-BE49-F238E27FC236}">
                <a16:creationId xmlns:a16="http://schemas.microsoft.com/office/drawing/2014/main" id="{465AE7BF-4847-487A-4211-9E4583008C41}"/>
              </a:ext>
            </a:extLst>
          </p:cNvPr>
          <p:cNvSpPr/>
          <p:nvPr/>
        </p:nvSpPr>
        <p:spPr>
          <a:xfrm rot="16200000" flipV="1">
            <a:off x="2313807" y="4202665"/>
            <a:ext cx="204662" cy="24306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7" name="Triangle 36">
            <a:extLst>
              <a:ext uri="{FF2B5EF4-FFF2-40B4-BE49-F238E27FC236}">
                <a16:creationId xmlns:a16="http://schemas.microsoft.com/office/drawing/2014/main" id="{A878B631-2947-725A-CE9D-FDEDFADD27B3}"/>
              </a:ext>
            </a:extLst>
          </p:cNvPr>
          <p:cNvSpPr/>
          <p:nvPr/>
        </p:nvSpPr>
        <p:spPr>
          <a:xfrm rot="10800000" flipV="1">
            <a:off x="4419342" y="2801394"/>
            <a:ext cx="204662" cy="24306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8" name="TextBox 37">
            <a:extLst>
              <a:ext uri="{FF2B5EF4-FFF2-40B4-BE49-F238E27FC236}">
                <a16:creationId xmlns:a16="http://schemas.microsoft.com/office/drawing/2014/main" id="{77B045E7-96C2-FE84-3D1C-A063A0123538}"/>
              </a:ext>
            </a:extLst>
          </p:cNvPr>
          <p:cNvSpPr txBox="1"/>
          <p:nvPr/>
        </p:nvSpPr>
        <p:spPr>
          <a:xfrm>
            <a:off x="593898" y="315661"/>
            <a:ext cx="541330" cy="369332"/>
          </a:xfrm>
          <a:prstGeom prst="rect">
            <a:avLst/>
          </a:prstGeom>
          <a:noFill/>
        </p:spPr>
        <p:txBody>
          <a:bodyPr wrap="square" rtlCol="0">
            <a:spAutoFit/>
          </a:bodyPr>
          <a:lstStyle/>
          <a:p>
            <a:pPr algn="ctr"/>
            <a:r>
              <a:rPr lang="en-TW" b="1" dirty="0"/>
              <a:t>A.</a:t>
            </a:r>
          </a:p>
        </p:txBody>
      </p:sp>
      <p:sp>
        <p:nvSpPr>
          <p:cNvPr id="39" name="TextBox 38">
            <a:extLst>
              <a:ext uri="{FF2B5EF4-FFF2-40B4-BE49-F238E27FC236}">
                <a16:creationId xmlns:a16="http://schemas.microsoft.com/office/drawing/2014/main" id="{58D35355-5DCE-E0D6-077F-047FD94249F6}"/>
              </a:ext>
            </a:extLst>
          </p:cNvPr>
          <p:cNvSpPr txBox="1"/>
          <p:nvPr/>
        </p:nvSpPr>
        <p:spPr>
          <a:xfrm>
            <a:off x="1804829" y="562199"/>
            <a:ext cx="818717" cy="553998"/>
          </a:xfrm>
          <a:prstGeom prst="rect">
            <a:avLst/>
          </a:prstGeom>
          <a:noFill/>
        </p:spPr>
        <p:txBody>
          <a:bodyPr wrap="square" rtlCol="0">
            <a:spAutoFit/>
          </a:bodyPr>
          <a:lstStyle/>
          <a:p>
            <a:r>
              <a:rPr lang="en-TW" sz="1000" dirty="0"/>
              <a:t>E.g. one-to-four social network</a:t>
            </a:r>
          </a:p>
        </p:txBody>
      </p:sp>
      <p:sp>
        <p:nvSpPr>
          <p:cNvPr id="40" name="TextBox 39">
            <a:extLst>
              <a:ext uri="{FF2B5EF4-FFF2-40B4-BE49-F238E27FC236}">
                <a16:creationId xmlns:a16="http://schemas.microsoft.com/office/drawing/2014/main" id="{78A4AA18-51D9-EA0B-FA00-6F0CE9BFC7B5}"/>
              </a:ext>
            </a:extLst>
          </p:cNvPr>
          <p:cNvSpPr txBox="1"/>
          <p:nvPr/>
        </p:nvSpPr>
        <p:spPr>
          <a:xfrm>
            <a:off x="2512316" y="2974819"/>
            <a:ext cx="1702459" cy="246221"/>
          </a:xfrm>
          <a:prstGeom prst="rect">
            <a:avLst/>
          </a:prstGeom>
          <a:noFill/>
        </p:spPr>
        <p:txBody>
          <a:bodyPr wrap="square" rtlCol="0">
            <a:spAutoFit/>
          </a:bodyPr>
          <a:lstStyle/>
          <a:p>
            <a:r>
              <a:rPr lang="en-TW" sz="1000" dirty="0"/>
              <a:t>ToMNet-plus procedure</a:t>
            </a:r>
          </a:p>
        </p:txBody>
      </p:sp>
      <p:sp>
        <p:nvSpPr>
          <p:cNvPr id="41" name="TextBox 40">
            <a:extLst>
              <a:ext uri="{FF2B5EF4-FFF2-40B4-BE49-F238E27FC236}">
                <a16:creationId xmlns:a16="http://schemas.microsoft.com/office/drawing/2014/main" id="{27376BC0-4884-8571-1DEA-110F5C128536}"/>
              </a:ext>
            </a:extLst>
          </p:cNvPr>
          <p:cNvSpPr txBox="1"/>
          <p:nvPr/>
        </p:nvSpPr>
        <p:spPr>
          <a:xfrm>
            <a:off x="835213" y="3008563"/>
            <a:ext cx="1702459" cy="246221"/>
          </a:xfrm>
          <a:prstGeom prst="rect">
            <a:avLst/>
          </a:prstGeom>
          <a:noFill/>
        </p:spPr>
        <p:txBody>
          <a:bodyPr wrap="square" rtlCol="0">
            <a:spAutoFit/>
          </a:bodyPr>
          <a:lstStyle/>
          <a:p>
            <a:r>
              <a:rPr lang="en-TW" sz="1000" dirty="0"/>
              <a:t>Resultant social behavior</a:t>
            </a:r>
          </a:p>
        </p:txBody>
      </p:sp>
      <p:sp>
        <p:nvSpPr>
          <p:cNvPr id="42" name="TextBox 41">
            <a:extLst>
              <a:ext uri="{FF2B5EF4-FFF2-40B4-BE49-F238E27FC236}">
                <a16:creationId xmlns:a16="http://schemas.microsoft.com/office/drawing/2014/main" id="{02693FB0-788D-B981-05E1-6E8CC44F7534}"/>
              </a:ext>
            </a:extLst>
          </p:cNvPr>
          <p:cNvSpPr txBox="1"/>
          <p:nvPr/>
        </p:nvSpPr>
        <p:spPr>
          <a:xfrm>
            <a:off x="849385" y="2295957"/>
            <a:ext cx="1702459" cy="246221"/>
          </a:xfrm>
          <a:prstGeom prst="rect">
            <a:avLst/>
          </a:prstGeom>
          <a:noFill/>
        </p:spPr>
        <p:txBody>
          <a:bodyPr wrap="square" rtlCol="0">
            <a:spAutoFit/>
          </a:bodyPr>
          <a:lstStyle/>
          <a:p>
            <a:r>
              <a:rPr lang="en-TW" sz="1000" dirty="0"/>
              <a:t>Social preferences</a:t>
            </a:r>
          </a:p>
        </p:txBody>
      </p:sp>
      <p:sp>
        <p:nvSpPr>
          <p:cNvPr id="43" name="TextBox 42">
            <a:extLst>
              <a:ext uri="{FF2B5EF4-FFF2-40B4-BE49-F238E27FC236}">
                <a16:creationId xmlns:a16="http://schemas.microsoft.com/office/drawing/2014/main" id="{658063B0-D64A-3781-7D09-51BB5FBB85BD}"/>
              </a:ext>
            </a:extLst>
          </p:cNvPr>
          <p:cNvSpPr txBox="1"/>
          <p:nvPr/>
        </p:nvSpPr>
        <p:spPr>
          <a:xfrm>
            <a:off x="3153435" y="131270"/>
            <a:ext cx="2024620" cy="246221"/>
          </a:xfrm>
          <a:prstGeom prst="rect">
            <a:avLst/>
          </a:prstGeom>
          <a:noFill/>
        </p:spPr>
        <p:txBody>
          <a:bodyPr wrap="square" rtlCol="0">
            <a:spAutoFit/>
          </a:bodyPr>
          <a:lstStyle/>
          <a:p>
            <a:r>
              <a:rPr lang="en-TW" sz="1000" dirty="0"/>
              <a:t>Re-generation of social preferences</a:t>
            </a:r>
          </a:p>
        </p:txBody>
      </p:sp>
      <p:pic>
        <p:nvPicPr>
          <p:cNvPr id="47" name="head yaw demo.mov" descr="head yaw demo.mov">
            <a:hlinkClick r:id="" action="ppaction://media"/>
            <a:extLst>
              <a:ext uri="{FF2B5EF4-FFF2-40B4-BE49-F238E27FC236}">
                <a16:creationId xmlns:a16="http://schemas.microsoft.com/office/drawing/2014/main" id="{8E35C6BD-DFEE-9992-3453-D7C16A4009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9829" t="9037" r="17064" b="4803"/>
          <a:stretch/>
        </p:blipFill>
        <p:spPr>
          <a:xfrm>
            <a:off x="6008373" y="3621169"/>
            <a:ext cx="2482312" cy="1876831"/>
          </a:xfrm>
          <a:prstGeom prst="rect">
            <a:avLst/>
          </a:prstGeom>
        </p:spPr>
      </p:pic>
      <p:sp>
        <p:nvSpPr>
          <p:cNvPr id="50" name="TextBox 49">
            <a:extLst>
              <a:ext uri="{FF2B5EF4-FFF2-40B4-BE49-F238E27FC236}">
                <a16:creationId xmlns:a16="http://schemas.microsoft.com/office/drawing/2014/main" id="{9FBFD101-EEB6-B2F8-374F-8E5AC003E437}"/>
              </a:ext>
            </a:extLst>
          </p:cNvPr>
          <p:cNvSpPr txBox="1"/>
          <p:nvPr/>
        </p:nvSpPr>
        <p:spPr>
          <a:xfrm>
            <a:off x="5408679" y="312388"/>
            <a:ext cx="541330" cy="369332"/>
          </a:xfrm>
          <a:prstGeom prst="rect">
            <a:avLst/>
          </a:prstGeom>
          <a:noFill/>
        </p:spPr>
        <p:txBody>
          <a:bodyPr wrap="square" rtlCol="0">
            <a:spAutoFit/>
          </a:bodyPr>
          <a:lstStyle/>
          <a:p>
            <a:pPr algn="ctr"/>
            <a:r>
              <a:rPr lang="en-TW" b="1" dirty="0"/>
              <a:t>B.</a:t>
            </a:r>
          </a:p>
        </p:txBody>
      </p:sp>
      <p:grpSp>
        <p:nvGrpSpPr>
          <p:cNvPr id="92" name="Group 91">
            <a:extLst>
              <a:ext uri="{FF2B5EF4-FFF2-40B4-BE49-F238E27FC236}">
                <a16:creationId xmlns:a16="http://schemas.microsoft.com/office/drawing/2014/main" id="{7809FCA3-3184-2EC1-918B-30B47BD11C4B}"/>
              </a:ext>
            </a:extLst>
          </p:cNvPr>
          <p:cNvGrpSpPr/>
          <p:nvPr/>
        </p:nvGrpSpPr>
        <p:grpSpPr>
          <a:xfrm>
            <a:off x="5623246" y="377254"/>
            <a:ext cx="1403225" cy="1385963"/>
            <a:chOff x="5623246" y="542059"/>
            <a:chExt cx="1403225" cy="1385963"/>
          </a:xfrm>
        </p:grpSpPr>
        <p:grpSp>
          <p:nvGrpSpPr>
            <p:cNvPr id="53" name="Group 52">
              <a:extLst>
                <a:ext uri="{FF2B5EF4-FFF2-40B4-BE49-F238E27FC236}">
                  <a16:creationId xmlns:a16="http://schemas.microsoft.com/office/drawing/2014/main" id="{8B35EC00-8CA0-FC3B-2B44-2B22B33DAEBD}"/>
                </a:ext>
              </a:extLst>
            </p:cNvPr>
            <p:cNvGrpSpPr/>
            <p:nvPr/>
          </p:nvGrpSpPr>
          <p:grpSpPr>
            <a:xfrm>
              <a:off x="5623246" y="542059"/>
              <a:ext cx="1403225" cy="1385963"/>
              <a:chOff x="809572" y="913076"/>
              <a:chExt cx="1403225" cy="1385963"/>
            </a:xfrm>
          </p:grpSpPr>
          <p:cxnSp>
            <p:nvCxnSpPr>
              <p:cNvPr id="54" name="Straight Arrow Connector 53">
                <a:extLst>
                  <a:ext uri="{FF2B5EF4-FFF2-40B4-BE49-F238E27FC236}">
                    <a16:creationId xmlns:a16="http://schemas.microsoft.com/office/drawing/2014/main" id="{0DE24994-E17B-6805-C31F-A4EC222AE254}"/>
                  </a:ext>
                </a:extLst>
              </p:cNvPr>
              <p:cNvCxnSpPr>
                <a:cxnSpLocks/>
                <a:stCxn id="55" idx="0"/>
                <a:endCxn id="56" idx="4"/>
              </p:cNvCxnSpPr>
              <p:nvPr/>
            </p:nvCxnSpPr>
            <p:spPr>
              <a:xfrm flipH="1" flipV="1">
                <a:off x="1521104" y="1282408"/>
                <a:ext cx="266707" cy="64729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C6A1455-A993-B867-7A44-D6C1D4F0F004}"/>
                  </a:ext>
                </a:extLst>
              </p:cNvPr>
              <p:cNvSpPr/>
              <p:nvPr/>
            </p:nvSpPr>
            <p:spPr>
              <a:xfrm>
                <a:off x="1604211" y="1929707"/>
                <a:ext cx="36720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S</a:t>
                </a:r>
              </a:p>
            </p:txBody>
          </p:sp>
          <p:sp>
            <p:nvSpPr>
              <p:cNvPr id="56" name="Oval 55">
                <a:extLst>
                  <a:ext uri="{FF2B5EF4-FFF2-40B4-BE49-F238E27FC236}">
                    <a16:creationId xmlns:a16="http://schemas.microsoft.com/office/drawing/2014/main" id="{2AEB9996-5505-5BF7-4F97-68C967BD36CE}"/>
                  </a:ext>
                </a:extLst>
              </p:cNvPr>
              <p:cNvSpPr/>
              <p:nvPr/>
            </p:nvSpPr>
            <p:spPr>
              <a:xfrm>
                <a:off x="1337504" y="913076"/>
                <a:ext cx="36720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C</a:t>
                </a:r>
              </a:p>
            </p:txBody>
          </p:sp>
          <p:sp>
            <p:nvSpPr>
              <p:cNvPr id="57" name="Oval 56">
                <a:extLst>
                  <a:ext uri="{FF2B5EF4-FFF2-40B4-BE49-F238E27FC236}">
                    <a16:creationId xmlns:a16="http://schemas.microsoft.com/office/drawing/2014/main" id="{4819A198-92EB-3C18-2106-D41F7DB60FB5}"/>
                  </a:ext>
                </a:extLst>
              </p:cNvPr>
              <p:cNvSpPr/>
              <p:nvPr/>
            </p:nvSpPr>
            <p:spPr>
              <a:xfrm>
                <a:off x="1845597" y="1344200"/>
                <a:ext cx="36720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D</a:t>
                </a:r>
              </a:p>
            </p:txBody>
          </p:sp>
          <p:sp>
            <p:nvSpPr>
              <p:cNvPr id="58" name="Oval 57">
                <a:extLst>
                  <a:ext uri="{FF2B5EF4-FFF2-40B4-BE49-F238E27FC236}">
                    <a16:creationId xmlns:a16="http://schemas.microsoft.com/office/drawing/2014/main" id="{895A9283-51CA-6B57-3410-17633E55BFC8}"/>
                  </a:ext>
                </a:extLst>
              </p:cNvPr>
              <p:cNvSpPr/>
              <p:nvPr/>
            </p:nvSpPr>
            <p:spPr>
              <a:xfrm>
                <a:off x="1066372" y="1926148"/>
                <a:ext cx="367200" cy="3693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E</a:t>
                </a:r>
              </a:p>
            </p:txBody>
          </p:sp>
          <p:sp>
            <p:nvSpPr>
              <p:cNvPr id="59" name="Oval 58">
                <a:extLst>
                  <a:ext uri="{FF2B5EF4-FFF2-40B4-BE49-F238E27FC236}">
                    <a16:creationId xmlns:a16="http://schemas.microsoft.com/office/drawing/2014/main" id="{E8491855-E7DF-1300-2083-0230602A8C8D}"/>
                  </a:ext>
                </a:extLst>
              </p:cNvPr>
              <p:cNvSpPr/>
              <p:nvPr/>
            </p:nvSpPr>
            <p:spPr>
              <a:xfrm>
                <a:off x="809572" y="1328743"/>
                <a:ext cx="367200" cy="3964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b="1" dirty="0">
                    <a:solidFill>
                      <a:schemeClr val="tx1"/>
                    </a:solidFill>
                  </a:rPr>
                  <a:t>F</a:t>
                </a:r>
              </a:p>
            </p:txBody>
          </p:sp>
          <p:cxnSp>
            <p:nvCxnSpPr>
              <p:cNvPr id="60" name="Straight Arrow Connector 59">
                <a:extLst>
                  <a:ext uri="{FF2B5EF4-FFF2-40B4-BE49-F238E27FC236}">
                    <a16:creationId xmlns:a16="http://schemas.microsoft.com/office/drawing/2014/main" id="{E4D9A65C-2C94-9E93-A4B5-A6BD9BDE342C}"/>
                  </a:ext>
                </a:extLst>
              </p:cNvPr>
              <p:cNvCxnSpPr>
                <a:cxnSpLocks/>
                <a:stCxn id="55" idx="7"/>
                <a:endCxn id="57" idx="4"/>
              </p:cNvCxnSpPr>
              <p:nvPr/>
            </p:nvCxnSpPr>
            <p:spPr>
              <a:xfrm flipV="1">
                <a:off x="1917636" y="1713532"/>
                <a:ext cx="111561" cy="27026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4BBBDEC-8FB7-4D65-925A-63A869C99260}"/>
                  </a:ext>
                </a:extLst>
              </p:cNvPr>
              <p:cNvCxnSpPr>
                <a:cxnSpLocks/>
                <a:stCxn id="55" idx="2"/>
                <a:endCxn id="58" idx="6"/>
              </p:cNvCxnSpPr>
              <p:nvPr/>
            </p:nvCxnSpPr>
            <p:spPr>
              <a:xfrm flipH="1" flipV="1">
                <a:off x="1433572" y="2110814"/>
                <a:ext cx="170639" cy="355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5E73018-4A51-3A4E-19E5-60A9614A91F4}"/>
                  </a:ext>
                </a:extLst>
              </p:cNvPr>
              <p:cNvCxnSpPr>
                <a:cxnSpLocks/>
                <a:stCxn id="55" idx="1"/>
                <a:endCxn id="59" idx="5"/>
              </p:cNvCxnSpPr>
              <p:nvPr/>
            </p:nvCxnSpPr>
            <p:spPr>
              <a:xfrm flipH="1" flipV="1">
                <a:off x="1122997" y="1667112"/>
                <a:ext cx="534989" cy="31668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a:extLst>
                <a:ext uri="{FF2B5EF4-FFF2-40B4-BE49-F238E27FC236}">
                  <a16:creationId xmlns:a16="http://schemas.microsoft.com/office/drawing/2014/main" id="{EFB0F08D-0D7C-1022-81E7-48435C17C283}"/>
                </a:ext>
              </a:extLst>
            </p:cNvPr>
            <p:cNvCxnSpPr>
              <a:cxnSpLocks/>
              <a:stCxn id="58" idx="1"/>
              <a:endCxn id="59" idx="4"/>
            </p:cNvCxnSpPr>
            <p:nvPr/>
          </p:nvCxnSpPr>
          <p:spPr>
            <a:xfrm flipH="1" flipV="1">
              <a:off x="5806846" y="1354150"/>
              <a:ext cx="126975" cy="25506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BBD68A4-7EEB-1C92-D6F8-72B1BC093E47}"/>
                </a:ext>
              </a:extLst>
            </p:cNvPr>
            <p:cNvCxnSpPr>
              <a:cxnSpLocks/>
              <a:stCxn id="57" idx="2"/>
              <a:endCxn id="59" idx="6"/>
            </p:cNvCxnSpPr>
            <p:nvPr/>
          </p:nvCxnSpPr>
          <p:spPr>
            <a:xfrm flipH="1" flipV="1">
              <a:off x="5990446" y="1155938"/>
              <a:ext cx="668825" cy="191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CA0A9F5-2722-E394-EBFA-F238E3DE1218}"/>
                </a:ext>
              </a:extLst>
            </p:cNvPr>
            <p:cNvCxnSpPr>
              <a:cxnSpLocks/>
              <a:stCxn id="56" idx="3"/>
              <a:endCxn id="59" idx="7"/>
            </p:cNvCxnSpPr>
            <p:nvPr/>
          </p:nvCxnSpPr>
          <p:spPr>
            <a:xfrm flipH="1">
              <a:off x="5936671" y="857304"/>
              <a:ext cx="268282" cy="15847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1D6B19A-5769-CA0E-3F6C-197CBD564B6F}"/>
                </a:ext>
              </a:extLst>
            </p:cNvPr>
            <p:cNvCxnSpPr>
              <a:cxnSpLocks/>
              <a:stCxn id="56" idx="5"/>
              <a:endCxn id="57" idx="1"/>
            </p:cNvCxnSpPr>
            <p:nvPr/>
          </p:nvCxnSpPr>
          <p:spPr>
            <a:xfrm>
              <a:off x="6464603" y="857304"/>
              <a:ext cx="248443" cy="16996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B3C824A-B903-62C7-8706-D83A7A362948}"/>
                </a:ext>
              </a:extLst>
            </p:cNvPr>
            <p:cNvCxnSpPr>
              <a:cxnSpLocks/>
              <a:stCxn id="57" idx="3"/>
              <a:endCxn id="58" idx="7"/>
            </p:cNvCxnSpPr>
            <p:nvPr/>
          </p:nvCxnSpPr>
          <p:spPr>
            <a:xfrm flipH="1">
              <a:off x="6193471" y="1288428"/>
              <a:ext cx="519575" cy="32079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6983D2F-AC7A-893F-BA1B-FECEF82A0EC0}"/>
                </a:ext>
              </a:extLst>
            </p:cNvPr>
            <p:cNvCxnSpPr>
              <a:cxnSpLocks/>
              <a:stCxn id="56" idx="4"/>
              <a:endCxn id="58" idx="0"/>
            </p:cNvCxnSpPr>
            <p:nvPr/>
          </p:nvCxnSpPr>
          <p:spPr>
            <a:xfrm flipH="1">
              <a:off x="6063646" y="911391"/>
              <a:ext cx="271132" cy="64374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AFF6E73D-D756-76AF-8EB7-1465414558B7}"/>
              </a:ext>
            </a:extLst>
          </p:cNvPr>
          <p:cNvGrpSpPr/>
          <p:nvPr/>
        </p:nvGrpSpPr>
        <p:grpSpPr>
          <a:xfrm>
            <a:off x="5910336" y="2032607"/>
            <a:ext cx="870561" cy="1349347"/>
            <a:chOff x="5910336" y="1902432"/>
            <a:chExt cx="870561" cy="1349347"/>
          </a:xfrm>
        </p:grpSpPr>
        <p:pic>
          <p:nvPicPr>
            <p:cNvPr id="91" name="Google Shape;112;p18">
              <a:extLst>
                <a:ext uri="{FF2B5EF4-FFF2-40B4-BE49-F238E27FC236}">
                  <a16:creationId xmlns:a16="http://schemas.microsoft.com/office/drawing/2014/main" id="{FEDBCA01-A3CE-43C9-2294-159E22E0AE46}"/>
                </a:ext>
              </a:extLst>
            </p:cNvPr>
            <p:cNvPicPr preferRelativeResize="0"/>
            <p:nvPr/>
          </p:nvPicPr>
          <p:blipFill>
            <a:blip r:embed="rId6">
              <a:alphaModFix/>
            </a:blip>
            <a:stretch>
              <a:fillRect/>
            </a:stretch>
          </p:blipFill>
          <p:spPr>
            <a:xfrm>
              <a:off x="5910336" y="1902432"/>
              <a:ext cx="870561" cy="1349347"/>
            </a:xfrm>
            <a:prstGeom prst="rect">
              <a:avLst/>
            </a:prstGeom>
            <a:noFill/>
            <a:ln>
              <a:noFill/>
            </a:ln>
          </p:spPr>
        </p:pic>
        <p:sp>
          <p:nvSpPr>
            <p:cNvPr id="93" name="TextBox 92">
              <a:extLst>
                <a:ext uri="{FF2B5EF4-FFF2-40B4-BE49-F238E27FC236}">
                  <a16:creationId xmlns:a16="http://schemas.microsoft.com/office/drawing/2014/main" id="{B0AA62F6-0FDC-8ABD-4922-20F2EBE6AEF6}"/>
                </a:ext>
              </a:extLst>
            </p:cNvPr>
            <p:cNvSpPr txBox="1"/>
            <p:nvPr/>
          </p:nvSpPr>
          <p:spPr>
            <a:xfrm rot="10800000">
              <a:off x="6288952" y="2638898"/>
              <a:ext cx="113327" cy="184666"/>
            </a:xfrm>
            <a:prstGeom prst="rect">
              <a:avLst/>
            </a:prstGeom>
            <a:noFill/>
          </p:spPr>
          <p:txBody>
            <a:bodyPr wrap="square" rtlCol="0">
              <a:spAutoFit/>
            </a:bodyPr>
            <a:lstStyle/>
            <a:p>
              <a:r>
                <a:rPr lang="en-TW" sz="600" dirty="0">
                  <a:solidFill>
                    <a:srgbClr val="FF0000"/>
                  </a:solidFill>
                </a:rPr>
                <a:t>&gt;</a:t>
              </a:r>
            </a:p>
          </p:txBody>
        </p:sp>
        <p:sp>
          <p:nvSpPr>
            <p:cNvPr id="94" name="TextBox 93">
              <a:extLst>
                <a:ext uri="{FF2B5EF4-FFF2-40B4-BE49-F238E27FC236}">
                  <a16:creationId xmlns:a16="http://schemas.microsoft.com/office/drawing/2014/main" id="{AFA0AE82-FAA4-1D0A-C1C1-D1ECF9659B55}"/>
                </a:ext>
              </a:extLst>
            </p:cNvPr>
            <p:cNvSpPr txBox="1"/>
            <p:nvPr/>
          </p:nvSpPr>
          <p:spPr>
            <a:xfrm rot="10800000">
              <a:off x="5990446" y="2537723"/>
              <a:ext cx="113327" cy="184666"/>
            </a:xfrm>
            <a:prstGeom prst="rect">
              <a:avLst/>
            </a:prstGeom>
            <a:noFill/>
          </p:spPr>
          <p:txBody>
            <a:bodyPr wrap="square" rtlCol="0">
              <a:spAutoFit/>
            </a:bodyPr>
            <a:lstStyle/>
            <a:p>
              <a:r>
                <a:rPr lang="en-TW" sz="600" dirty="0">
                  <a:solidFill>
                    <a:srgbClr val="FF0000"/>
                  </a:solidFill>
                </a:rPr>
                <a:t>&gt;</a:t>
              </a:r>
            </a:p>
          </p:txBody>
        </p:sp>
        <p:sp>
          <p:nvSpPr>
            <p:cNvPr id="95" name="TextBox 94">
              <a:extLst>
                <a:ext uri="{FF2B5EF4-FFF2-40B4-BE49-F238E27FC236}">
                  <a16:creationId xmlns:a16="http://schemas.microsoft.com/office/drawing/2014/main" id="{C5F375B0-244E-22D2-E7A7-219AB3E05C9D}"/>
                </a:ext>
              </a:extLst>
            </p:cNvPr>
            <p:cNvSpPr txBox="1"/>
            <p:nvPr/>
          </p:nvSpPr>
          <p:spPr>
            <a:xfrm rot="16200000">
              <a:off x="6203147" y="2654214"/>
              <a:ext cx="113327" cy="184666"/>
            </a:xfrm>
            <a:prstGeom prst="rect">
              <a:avLst/>
            </a:prstGeom>
            <a:noFill/>
          </p:spPr>
          <p:txBody>
            <a:bodyPr wrap="square" rtlCol="0">
              <a:spAutoFit/>
            </a:bodyPr>
            <a:lstStyle/>
            <a:p>
              <a:r>
                <a:rPr lang="en-TW" sz="600" dirty="0">
                  <a:solidFill>
                    <a:srgbClr val="FF0000"/>
                  </a:solidFill>
                </a:rPr>
                <a:t>&gt;</a:t>
              </a:r>
            </a:p>
          </p:txBody>
        </p:sp>
        <p:sp>
          <p:nvSpPr>
            <p:cNvPr id="96" name="TextBox 95">
              <a:extLst>
                <a:ext uri="{FF2B5EF4-FFF2-40B4-BE49-F238E27FC236}">
                  <a16:creationId xmlns:a16="http://schemas.microsoft.com/office/drawing/2014/main" id="{9F1A1BE9-2C49-ADD3-ED18-FE5509030886}"/>
                </a:ext>
              </a:extLst>
            </p:cNvPr>
            <p:cNvSpPr txBox="1"/>
            <p:nvPr/>
          </p:nvSpPr>
          <p:spPr>
            <a:xfrm rot="5400000">
              <a:off x="6269460" y="2322998"/>
              <a:ext cx="113327" cy="184666"/>
            </a:xfrm>
            <a:prstGeom prst="rect">
              <a:avLst/>
            </a:prstGeom>
            <a:noFill/>
          </p:spPr>
          <p:txBody>
            <a:bodyPr wrap="square" rtlCol="0">
              <a:spAutoFit/>
            </a:bodyPr>
            <a:lstStyle/>
            <a:p>
              <a:r>
                <a:rPr lang="en-TW" sz="600" dirty="0">
                  <a:solidFill>
                    <a:srgbClr val="FF0000"/>
                  </a:solidFill>
                </a:rPr>
                <a:t>&gt;</a:t>
              </a:r>
            </a:p>
          </p:txBody>
        </p:sp>
        <p:sp>
          <p:nvSpPr>
            <p:cNvPr id="97" name="TextBox 96">
              <a:extLst>
                <a:ext uri="{FF2B5EF4-FFF2-40B4-BE49-F238E27FC236}">
                  <a16:creationId xmlns:a16="http://schemas.microsoft.com/office/drawing/2014/main" id="{C0A60DC3-D5A3-9FD6-8A8B-CDB76996D3FF}"/>
                </a:ext>
              </a:extLst>
            </p:cNvPr>
            <p:cNvSpPr txBox="1"/>
            <p:nvPr/>
          </p:nvSpPr>
          <p:spPr>
            <a:xfrm rot="5400000">
              <a:off x="6272890" y="2409961"/>
              <a:ext cx="113327" cy="184666"/>
            </a:xfrm>
            <a:prstGeom prst="rect">
              <a:avLst/>
            </a:prstGeom>
            <a:noFill/>
          </p:spPr>
          <p:txBody>
            <a:bodyPr wrap="square" rtlCol="0">
              <a:spAutoFit/>
            </a:bodyPr>
            <a:lstStyle/>
            <a:p>
              <a:r>
                <a:rPr lang="en-TW" sz="600" dirty="0">
                  <a:solidFill>
                    <a:srgbClr val="FF0000"/>
                  </a:solidFill>
                </a:rPr>
                <a:t>&gt;</a:t>
              </a:r>
            </a:p>
          </p:txBody>
        </p:sp>
        <p:sp>
          <p:nvSpPr>
            <p:cNvPr id="98" name="TextBox 97">
              <a:extLst>
                <a:ext uri="{FF2B5EF4-FFF2-40B4-BE49-F238E27FC236}">
                  <a16:creationId xmlns:a16="http://schemas.microsoft.com/office/drawing/2014/main" id="{0C5DCE76-8C6E-C4F7-D482-7BCF4AF3F162}"/>
                </a:ext>
              </a:extLst>
            </p:cNvPr>
            <p:cNvSpPr txBox="1"/>
            <p:nvPr/>
          </p:nvSpPr>
          <p:spPr>
            <a:xfrm rot="5400000">
              <a:off x="6276319" y="2509623"/>
              <a:ext cx="113327" cy="184666"/>
            </a:xfrm>
            <a:prstGeom prst="rect">
              <a:avLst/>
            </a:prstGeom>
            <a:noFill/>
          </p:spPr>
          <p:txBody>
            <a:bodyPr wrap="square" rtlCol="0">
              <a:spAutoFit/>
            </a:bodyPr>
            <a:lstStyle/>
            <a:p>
              <a:r>
                <a:rPr lang="en-TW" sz="600" dirty="0">
                  <a:solidFill>
                    <a:srgbClr val="FF0000"/>
                  </a:solidFill>
                </a:rPr>
                <a:t>&gt;</a:t>
              </a:r>
            </a:p>
          </p:txBody>
        </p:sp>
        <p:sp>
          <p:nvSpPr>
            <p:cNvPr id="99" name="TextBox 98">
              <a:extLst>
                <a:ext uri="{FF2B5EF4-FFF2-40B4-BE49-F238E27FC236}">
                  <a16:creationId xmlns:a16="http://schemas.microsoft.com/office/drawing/2014/main" id="{B53D0017-1192-724D-60DD-215055139099}"/>
                </a:ext>
              </a:extLst>
            </p:cNvPr>
            <p:cNvSpPr txBox="1"/>
            <p:nvPr/>
          </p:nvSpPr>
          <p:spPr>
            <a:xfrm rot="16200000">
              <a:off x="6207520" y="2553587"/>
              <a:ext cx="113327" cy="184666"/>
            </a:xfrm>
            <a:prstGeom prst="rect">
              <a:avLst/>
            </a:prstGeom>
            <a:noFill/>
          </p:spPr>
          <p:txBody>
            <a:bodyPr wrap="square" rtlCol="0">
              <a:spAutoFit/>
            </a:bodyPr>
            <a:lstStyle/>
            <a:p>
              <a:r>
                <a:rPr lang="en-TW" sz="600" dirty="0">
                  <a:solidFill>
                    <a:srgbClr val="FF0000"/>
                  </a:solidFill>
                </a:rPr>
                <a:t>&gt;</a:t>
              </a:r>
            </a:p>
          </p:txBody>
        </p:sp>
        <p:sp>
          <p:nvSpPr>
            <p:cNvPr id="100" name="TextBox 99">
              <a:extLst>
                <a:ext uri="{FF2B5EF4-FFF2-40B4-BE49-F238E27FC236}">
                  <a16:creationId xmlns:a16="http://schemas.microsoft.com/office/drawing/2014/main" id="{86535D76-A34A-A99E-6FBD-116536773BB0}"/>
                </a:ext>
              </a:extLst>
            </p:cNvPr>
            <p:cNvSpPr txBox="1"/>
            <p:nvPr/>
          </p:nvSpPr>
          <p:spPr>
            <a:xfrm rot="10800000">
              <a:off x="6155096" y="2532595"/>
              <a:ext cx="113327" cy="184666"/>
            </a:xfrm>
            <a:prstGeom prst="rect">
              <a:avLst/>
            </a:prstGeom>
            <a:noFill/>
          </p:spPr>
          <p:txBody>
            <a:bodyPr wrap="square" rtlCol="0">
              <a:spAutoFit/>
            </a:bodyPr>
            <a:lstStyle/>
            <a:p>
              <a:r>
                <a:rPr lang="en-TW" sz="600" dirty="0">
                  <a:solidFill>
                    <a:srgbClr val="FF0000"/>
                  </a:solidFill>
                </a:rPr>
                <a:t>&gt;</a:t>
              </a:r>
            </a:p>
          </p:txBody>
        </p:sp>
        <p:sp>
          <p:nvSpPr>
            <p:cNvPr id="101" name="TextBox 100">
              <a:extLst>
                <a:ext uri="{FF2B5EF4-FFF2-40B4-BE49-F238E27FC236}">
                  <a16:creationId xmlns:a16="http://schemas.microsoft.com/office/drawing/2014/main" id="{44EC85ED-7E7F-DA6D-0472-F0774EB483BB}"/>
                </a:ext>
              </a:extLst>
            </p:cNvPr>
            <p:cNvSpPr txBox="1"/>
            <p:nvPr/>
          </p:nvSpPr>
          <p:spPr>
            <a:xfrm rot="5400000">
              <a:off x="6086168" y="2797676"/>
              <a:ext cx="113327" cy="184666"/>
            </a:xfrm>
            <a:prstGeom prst="rect">
              <a:avLst/>
            </a:prstGeom>
            <a:noFill/>
          </p:spPr>
          <p:txBody>
            <a:bodyPr wrap="square" rtlCol="0">
              <a:spAutoFit/>
            </a:bodyPr>
            <a:lstStyle/>
            <a:p>
              <a:r>
                <a:rPr lang="en-TW" sz="600" dirty="0">
                  <a:solidFill>
                    <a:srgbClr val="FF0000"/>
                  </a:solidFill>
                </a:rPr>
                <a:t>&gt;</a:t>
              </a:r>
            </a:p>
          </p:txBody>
        </p:sp>
        <p:sp>
          <p:nvSpPr>
            <p:cNvPr id="102" name="TextBox 101">
              <a:extLst>
                <a:ext uri="{FF2B5EF4-FFF2-40B4-BE49-F238E27FC236}">
                  <a16:creationId xmlns:a16="http://schemas.microsoft.com/office/drawing/2014/main" id="{97160E59-C2AF-D508-3358-43FAA44B97BB}"/>
                </a:ext>
              </a:extLst>
            </p:cNvPr>
            <p:cNvSpPr txBox="1"/>
            <p:nvPr/>
          </p:nvSpPr>
          <p:spPr>
            <a:xfrm rot="5400000">
              <a:off x="6086167" y="2887260"/>
              <a:ext cx="113327" cy="184666"/>
            </a:xfrm>
            <a:prstGeom prst="rect">
              <a:avLst/>
            </a:prstGeom>
            <a:noFill/>
          </p:spPr>
          <p:txBody>
            <a:bodyPr wrap="square" rtlCol="0">
              <a:spAutoFit/>
            </a:bodyPr>
            <a:lstStyle/>
            <a:p>
              <a:r>
                <a:rPr lang="en-TW" sz="600" dirty="0">
                  <a:solidFill>
                    <a:srgbClr val="FF0000"/>
                  </a:solidFill>
                </a:rPr>
                <a:t>&gt;</a:t>
              </a:r>
            </a:p>
          </p:txBody>
        </p:sp>
        <p:sp>
          <p:nvSpPr>
            <p:cNvPr id="103" name="TextBox 102">
              <a:extLst>
                <a:ext uri="{FF2B5EF4-FFF2-40B4-BE49-F238E27FC236}">
                  <a16:creationId xmlns:a16="http://schemas.microsoft.com/office/drawing/2014/main" id="{A1053629-CD76-F538-518A-6D54514A5411}"/>
                </a:ext>
              </a:extLst>
            </p:cNvPr>
            <p:cNvSpPr txBox="1"/>
            <p:nvPr/>
          </p:nvSpPr>
          <p:spPr>
            <a:xfrm rot="5400000">
              <a:off x="6089933" y="2976845"/>
              <a:ext cx="113327" cy="184666"/>
            </a:xfrm>
            <a:prstGeom prst="rect">
              <a:avLst/>
            </a:prstGeom>
            <a:noFill/>
          </p:spPr>
          <p:txBody>
            <a:bodyPr wrap="square" rtlCol="0">
              <a:spAutoFit/>
            </a:bodyPr>
            <a:lstStyle/>
            <a:p>
              <a:r>
                <a:rPr lang="en-TW" sz="600" dirty="0">
                  <a:solidFill>
                    <a:srgbClr val="FF0000"/>
                  </a:solidFill>
                </a:rPr>
                <a:t>&gt;</a:t>
              </a:r>
            </a:p>
          </p:txBody>
        </p:sp>
        <p:sp>
          <p:nvSpPr>
            <p:cNvPr id="104" name="Rectangle 103">
              <a:extLst>
                <a:ext uri="{FF2B5EF4-FFF2-40B4-BE49-F238E27FC236}">
                  <a16:creationId xmlns:a16="http://schemas.microsoft.com/office/drawing/2014/main" id="{4412B469-A185-CB78-405B-EF40105648ED}"/>
                </a:ext>
              </a:extLst>
            </p:cNvPr>
            <p:cNvSpPr/>
            <p:nvPr/>
          </p:nvSpPr>
          <p:spPr>
            <a:xfrm>
              <a:off x="6355140" y="2272717"/>
              <a:ext cx="107643" cy="379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5" name="Rectangle 104">
              <a:extLst>
                <a:ext uri="{FF2B5EF4-FFF2-40B4-BE49-F238E27FC236}">
                  <a16:creationId xmlns:a16="http://schemas.microsoft.com/office/drawing/2014/main" id="{02187F22-E1D1-5CDD-FEBA-B369122E4A8B}"/>
                </a:ext>
              </a:extLst>
            </p:cNvPr>
            <p:cNvSpPr/>
            <p:nvPr/>
          </p:nvSpPr>
          <p:spPr>
            <a:xfrm>
              <a:off x="6399436" y="2652270"/>
              <a:ext cx="45775" cy="227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7" name="Triangle 106">
            <a:extLst>
              <a:ext uri="{FF2B5EF4-FFF2-40B4-BE49-F238E27FC236}">
                <a16:creationId xmlns:a16="http://schemas.microsoft.com/office/drawing/2014/main" id="{EE3C9EA9-3DC6-EF64-85D1-00BF1CF975C9}"/>
              </a:ext>
            </a:extLst>
          </p:cNvPr>
          <p:cNvSpPr/>
          <p:nvPr/>
        </p:nvSpPr>
        <p:spPr>
          <a:xfrm rot="10800000">
            <a:off x="6229373" y="1766605"/>
            <a:ext cx="204662" cy="24306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8" name="Triangle 107">
            <a:extLst>
              <a:ext uri="{FF2B5EF4-FFF2-40B4-BE49-F238E27FC236}">
                <a16:creationId xmlns:a16="http://schemas.microsoft.com/office/drawing/2014/main" id="{7419BA19-17A2-9924-1469-F802926C82D0}"/>
              </a:ext>
            </a:extLst>
          </p:cNvPr>
          <p:cNvSpPr/>
          <p:nvPr/>
        </p:nvSpPr>
        <p:spPr>
          <a:xfrm rot="5400000">
            <a:off x="7095030" y="2102822"/>
            <a:ext cx="204662" cy="24306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4" name="TextBox 113">
            <a:extLst>
              <a:ext uri="{FF2B5EF4-FFF2-40B4-BE49-F238E27FC236}">
                <a16:creationId xmlns:a16="http://schemas.microsoft.com/office/drawing/2014/main" id="{36590E9A-DFCE-46AE-DF4B-4B209E767473}"/>
              </a:ext>
            </a:extLst>
          </p:cNvPr>
          <p:cNvSpPr txBox="1"/>
          <p:nvPr/>
        </p:nvSpPr>
        <p:spPr>
          <a:xfrm>
            <a:off x="5573271" y="3526905"/>
            <a:ext cx="541330" cy="369332"/>
          </a:xfrm>
          <a:prstGeom prst="rect">
            <a:avLst/>
          </a:prstGeom>
          <a:noFill/>
        </p:spPr>
        <p:txBody>
          <a:bodyPr wrap="square" rtlCol="0">
            <a:spAutoFit/>
          </a:bodyPr>
          <a:lstStyle/>
          <a:p>
            <a:pPr algn="ctr"/>
            <a:r>
              <a:rPr lang="en-TW" b="1" dirty="0"/>
              <a:t>C.</a:t>
            </a:r>
          </a:p>
        </p:txBody>
      </p:sp>
      <p:grpSp>
        <p:nvGrpSpPr>
          <p:cNvPr id="125" name="Group 124">
            <a:extLst>
              <a:ext uri="{FF2B5EF4-FFF2-40B4-BE49-F238E27FC236}">
                <a16:creationId xmlns:a16="http://schemas.microsoft.com/office/drawing/2014/main" id="{1D1598EB-8CA8-EDFA-05E4-57C20156AC87}"/>
              </a:ext>
            </a:extLst>
          </p:cNvPr>
          <p:cNvGrpSpPr/>
          <p:nvPr/>
        </p:nvGrpSpPr>
        <p:grpSpPr>
          <a:xfrm>
            <a:off x="8512844" y="3779303"/>
            <a:ext cx="3273573" cy="1248467"/>
            <a:chOff x="8512844" y="3779303"/>
            <a:chExt cx="3273573" cy="1248467"/>
          </a:xfrm>
        </p:grpSpPr>
        <p:pic>
          <p:nvPicPr>
            <p:cNvPr id="49" name="Picture 48">
              <a:extLst>
                <a:ext uri="{FF2B5EF4-FFF2-40B4-BE49-F238E27FC236}">
                  <a16:creationId xmlns:a16="http://schemas.microsoft.com/office/drawing/2014/main" id="{6D14D39D-B413-B9DE-612C-55FCCE8F55DD}"/>
                </a:ext>
              </a:extLst>
            </p:cNvPr>
            <p:cNvPicPr>
              <a:picLocks noChangeAspect="1"/>
            </p:cNvPicPr>
            <p:nvPr/>
          </p:nvPicPr>
          <p:blipFill>
            <a:blip r:embed="rId9"/>
            <a:stretch>
              <a:fillRect/>
            </a:stretch>
          </p:blipFill>
          <p:spPr>
            <a:xfrm>
              <a:off x="8512844" y="3779303"/>
              <a:ext cx="3273573" cy="1248467"/>
            </a:xfrm>
            <a:prstGeom prst="rect">
              <a:avLst/>
            </a:prstGeom>
          </p:spPr>
        </p:pic>
        <p:sp>
          <p:nvSpPr>
            <p:cNvPr id="123" name="TextBox 122">
              <a:extLst>
                <a:ext uri="{FF2B5EF4-FFF2-40B4-BE49-F238E27FC236}">
                  <a16:creationId xmlns:a16="http://schemas.microsoft.com/office/drawing/2014/main" id="{A0A46B02-1C08-B80A-C691-0C3AE7B5FAB8}"/>
                </a:ext>
              </a:extLst>
            </p:cNvPr>
            <p:cNvSpPr txBox="1"/>
            <p:nvPr/>
          </p:nvSpPr>
          <p:spPr>
            <a:xfrm>
              <a:off x="8512844" y="4310550"/>
              <a:ext cx="841468" cy="246221"/>
            </a:xfrm>
            <a:prstGeom prst="rect">
              <a:avLst/>
            </a:prstGeom>
            <a:solidFill>
              <a:schemeClr val="bg1"/>
            </a:solidFill>
          </p:spPr>
          <p:txBody>
            <a:bodyPr wrap="square" rtlCol="0">
              <a:spAutoFit/>
            </a:bodyPr>
            <a:lstStyle/>
            <a:p>
              <a:pPr algn="ctr"/>
              <a:r>
                <a:rPr lang="en-TW" sz="1000" dirty="0"/>
                <a:t>Speaker</a:t>
              </a:r>
            </a:p>
          </p:txBody>
        </p:sp>
        <p:sp>
          <p:nvSpPr>
            <p:cNvPr id="124" name="TextBox 123">
              <a:extLst>
                <a:ext uri="{FF2B5EF4-FFF2-40B4-BE49-F238E27FC236}">
                  <a16:creationId xmlns:a16="http://schemas.microsoft.com/office/drawing/2014/main" id="{B7B5EDC6-51A3-960F-A0C3-6BE5FC4E2936}"/>
                </a:ext>
              </a:extLst>
            </p:cNvPr>
            <p:cNvSpPr txBox="1"/>
            <p:nvPr/>
          </p:nvSpPr>
          <p:spPr>
            <a:xfrm>
              <a:off x="8518117" y="4752937"/>
              <a:ext cx="841468" cy="246221"/>
            </a:xfrm>
            <a:prstGeom prst="rect">
              <a:avLst/>
            </a:prstGeom>
            <a:solidFill>
              <a:schemeClr val="bg1"/>
            </a:solidFill>
          </p:spPr>
          <p:txBody>
            <a:bodyPr wrap="square" rtlCol="0">
              <a:spAutoFit/>
            </a:bodyPr>
            <a:lstStyle/>
            <a:p>
              <a:pPr algn="ctr"/>
              <a:r>
                <a:rPr lang="en-TW" sz="1000" dirty="0"/>
                <a:t>Valence</a:t>
              </a:r>
            </a:p>
          </p:txBody>
        </p:sp>
      </p:grpSp>
      <p:grpSp>
        <p:nvGrpSpPr>
          <p:cNvPr id="138" name="Group 137">
            <a:extLst>
              <a:ext uri="{FF2B5EF4-FFF2-40B4-BE49-F238E27FC236}">
                <a16:creationId xmlns:a16="http://schemas.microsoft.com/office/drawing/2014/main" id="{197471E8-5AE4-1799-DFFF-8FD78875437F}"/>
              </a:ext>
            </a:extLst>
          </p:cNvPr>
          <p:cNvGrpSpPr/>
          <p:nvPr/>
        </p:nvGrpSpPr>
        <p:grpSpPr>
          <a:xfrm>
            <a:off x="7350597" y="1111106"/>
            <a:ext cx="2369084" cy="1949267"/>
            <a:chOff x="7350597" y="1111106"/>
            <a:chExt cx="2369084" cy="1949267"/>
          </a:xfrm>
        </p:grpSpPr>
        <p:pic>
          <p:nvPicPr>
            <p:cNvPr id="51" name="Google Shape;111;p18">
              <a:extLst>
                <a:ext uri="{FF2B5EF4-FFF2-40B4-BE49-F238E27FC236}">
                  <a16:creationId xmlns:a16="http://schemas.microsoft.com/office/drawing/2014/main" id="{CB50E500-06E5-E0B4-3A77-325787556370}"/>
                </a:ext>
              </a:extLst>
            </p:cNvPr>
            <p:cNvPicPr preferRelativeResize="0">
              <a:picLocks noChangeAspect="1"/>
            </p:cNvPicPr>
            <p:nvPr/>
          </p:nvPicPr>
          <p:blipFill>
            <a:blip r:embed="rId5">
              <a:alphaModFix/>
            </a:blip>
            <a:stretch>
              <a:fillRect/>
            </a:stretch>
          </p:blipFill>
          <p:spPr>
            <a:xfrm>
              <a:off x="7350597" y="1111106"/>
              <a:ext cx="2369084" cy="1949266"/>
            </a:xfrm>
            <a:prstGeom prst="rect">
              <a:avLst/>
            </a:prstGeom>
            <a:noFill/>
            <a:ln>
              <a:noFill/>
            </a:ln>
          </p:spPr>
        </p:pic>
        <p:sp>
          <p:nvSpPr>
            <p:cNvPr id="126" name="Rectangle 125">
              <a:extLst>
                <a:ext uri="{FF2B5EF4-FFF2-40B4-BE49-F238E27FC236}">
                  <a16:creationId xmlns:a16="http://schemas.microsoft.com/office/drawing/2014/main" id="{834FC447-1376-09AE-996D-E0BADAAC90B3}"/>
                </a:ext>
              </a:extLst>
            </p:cNvPr>
            <p:cNvSpPr/>
            <p:nvPr/>
          </p:nvSpPr>
          <p:spPr>
            <a:xfrm>
              <a:off x="9230108" y="1370688"/>
              <a:ext cx="316140" cy="11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7" name="Rectangle 126">
              <a:extLst>
                <a:ext uri="{FF2B5EF4-FFF2-40B4-BE49-F238E27FC236}">
                  <a16:creationId xmlns:a16="http://schemas.microsoft.com/office/drawing/2014/main" id="{54CFABF9-9AE4-717E-CF74-4E05C64E4E54}"/>
                </a:ext>
              </a:extLst>
            </p:cNvPr>
            <p:cNvSpPr/>
            <p:nvPr/>
          </p:nvSpPr>
          <p:spPr>
            <a:xfrm>
              <a:off x="7668461" y="1295128"/>
              <a:ext cx="401096" cy="113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8" name="Rectangle 127">
              <a:extLst>
                <a:ext uri="{FF2B5EF4-FFF2-40B4-BE49-F238E27FC236}">
                  <a16:creationId xmlns:a16="http://schemas.microsoft.com/office/drawing/2014/main" id="{57EBF4B2-C199-4463-DB3D-CBFD443592AB}"/>
                </a:ext>
              </a:extLst>
            </p:cNvPr>
            <p:cNvSpPr/>
            <p:nvPr/>
          </p:nvSpPr>
          <p:spPr>
            <a:xfrm>
              <a:off x="8461466" y="2239240"/>
              <a:ext cx="157878" cy="362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9" name="Rectangle 128">
              <a:extLst>
                <a:ext uri="{FF2B5EF4-FFF2-40B4-BE49-F238E27FC236}">
                  <a16:creationId xmlns:a16="http://schemas.microsoft.com/office/drawing/2014/main" id="{353873DF-C12A-F4C2-68D8-3D30454A73F6}"/>
                </a:ext>
              </a:extLst>
            </p:cNvPr>
            <p:cNvSpPr/>
            <p:nvPr/>
          </p:nvSpPr>
          <p:spPr>
            <a:xfrm>
              <a:off x="8042141" y="2957169"/>
              <a:ext cx="258662" cy="103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0" name="Rectangle 129">
              <a:extLst>
                <a:ext uri="{FF2B5EF4-FFF2-40B4-BE49-F238E27FC236}">
                  <a16:creationId xmlns:a16="http://schemas.microsoft.com/office/drawing/2014/main" id="{D397794E-B196-2B2E-19E3-2B60CCB4D790}"/>
                </a:ext>
              </a:extLst>
            </p:cNvPr>
            <p:cNvSpPr/>
            <p:nvPr/>
          </p:nvSpPr>
          <p:spPr>
            <a:xfrm>
              <a:off x="7783479" y="2820058"/>
              <a:ext cx="356180" cy="54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1" name="Rectangle 130">
              <a:extLst>
                <a:ext uri="{FF2B5EF4-FFF2-40B4-BE49-F238E27FC236}">
                  <a16:creationId xmlns:a16="http://schemas.microsoft.com/office/drawing/2014/main" id="{9791270D-10BA-6D9C-C395-C5F4A418E757}"/>
                </a:ext>
              </a:extLst>
            </p:cNvPr>
            <p:cNvSpPr/>
            <p:nvPr/>
          </p:nvSpPr>
          <p:spPr>
            <a:xfrm>
              <a:off x="7792807" y="1566617"/>
              <a:ext cx="356180" cy="54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2" name="Rectangle 131">
              <a:extLst>
                <a:ext uri="{FF2B5EF4-FFF2-40B4-BE49-F238E27FC236}">
                  <a16:creationId xmlns:a16="http://schemas.microsoft.com/office/drawing/2014/main" id="{B7FFEB61-B359-5371-A20C-AD94AED10F73}"/>
                </a:ext>
              </a:extLst>
            </p:cNvPr>
            <p:cNvSpPr/>
            <p:nvPr/>
          </p:nvSpPr>
          <p:spPr>
            <a:xfrm>
              <a:off x="8900830" y="1484026"/>
              <a:ext cx="198200" cy="66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3" name="Rectangle 132">
              <a:extLst>
                <a:ext uri="{FF2B5EF4-FFF2-40B4-BE49-F238E27FC236}">
                  <a16:creationId xmlns:a16="http://schemas.microsoft.com/office/drawing/2014/main" id="{73369294-BD01-7428-D870-61B4AA42AE9B}"/>
                </a:ext>
              </a:extLst>
            </p:cNvPr>
            <p:cNvSpPr/>
            <p:nvPr/>
          </p:nvSpPr>
          <p:spPr>
            <a:xfrm>
              <a:off x="8900829" y="1675416"/>
              <a:ext cx="254413" cy="66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4" name="Rectangle 133">
              <a:extLst>
                <a:ext uri="{FF2B5EF4-FFF2-40B4-BE49-F238E27FC236}">
                  <a16:creationId xmlns:a16="http://schemas.microsoft.com/office/drawing/2014/main" id="{183E8DD8-728A-024F-BA38-56333B0843DC}"/>
                </a:ext>
              </a:extLst>
            </p:cNvPr>
            <p:cNvSpPr/>
            <p:nvPr/>
          </p:nvSpPr>
          <p:spPr>
            <a:xfrm>
              <a:off x="8979319" y="1853102"/>
              <a:ext cx="316140" cy="66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5" name="Rectangle 134">
              <a:extLst>
                <a:ext uri="{FF2B5EF4-FFF2-40B4-BE49-F238E27FC236}">
                  <a16:creationId xmlns:a16="http://schemas.microsoft.com/office/drawing/2014/main" id="{A5F5F712-8138-146A-9804-E605DF6CEF84}"/>
                </a:ext>
              </a:extLst>
            </p:cNvPr>
            <p:cNvSpPr/>
            <p:nvPr/>
          </p:nvSpPr>
          <p:spPr>
            <a:xfrm>
              <a:off x="8979319" y="2020428"/>
              <a:ext cx="316140" cy="66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6" name="Rectangle 135">
              <a:extLst>
                <a:ext uri="{FF2B5EF4-FFF2-40B4-BE49-F238E27FC236}">
                  <a16:creationId xmlns:a16="http://schemas.microsoft.com/office/drawing/2014/main" id="{4D799039-96A9-8F6D-7321-0A40E347AC3C}"/>
                </a:ext>
              </a:extLst>
            </p:cNvPr>
            <p:cNvSpPr/>
            <p:nvPr/>
          </p:nvSpPr>
          <p:spPr>
            <a:xfrm>
              <a:off x="8991406" y="2682503"/>
              <a:ext cx="316140" cy="66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7" name="Rectangle 136">
              <a:extLst>
                <a:ext uri="{FF2B5EF4-FFF2-40B4-BE49-F238E27FC236}">
                  <a16:creationId xmlns:a16="http://schemas.microsoft.com/office/drawing/2014/main" id="{0F50BE79-8155-F8C1-025E-7B637746EF70}"/>
                </a:ext>
              </a:extLst>
            </p:cNvPr>
            <p:cNvSpPr/>
            <p:nvPr/>
          </p:nvSpPr>
          <p:spPr>
            <a:xfrm>
              <a:off x="8999930" y="2855176"/>
              <a:ext cx="316140" cy="66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0" name="Group 139">
            <a:extLst>
              <a:ext uri="{FF2B5EF4-FFF2-40B4-BE49-F238E27FC236}">
                <a16:creationId xmlns:a16="http://schemas.microsoft.com/office/drawing/2014/main" id="{2C362EFC-2D74-3FA4-E938-B74A29DF35B7}"/>
              </a:ext>
            </a:extLst>
          </p:cNvPr>
          <p:cNvGrpSpPr/>
          <p:nvPr/>
        </p:nvGrpSpPr>
        <p:grpSpPr>
          <a:xfrm>
            <a:off x="9745119" y="941757"/>
            <a:ext cx="2118417" cy="2054046"/>
            <a:chOff x="9745119" y="941757"/>
            <a:chExt cx="2118417" cy="2054046"/>
          </a:xfrm>
        </p:grpSpPr>
        <p:pic>
          <p:nvPicPr>
            <p:cNvPr id="52" name="Picture 51">
              <a:extLst>
                <a:ext uri="{FF2B5EF4-FFF2-40B4-BE49-F238E27FC236}">
                  <a16:creationId xmlns:a16="http://schemas.microsoft.com/office/drawing/2014/main" id="{BF399C52-D38C-0EA7-29D8-98414AE9C23B}"/>
                </a:ext>
              </a:extLst>
            </p:cNvPr>
            <p:cNvPicPr>
              <a:picLocks noChangeAspect="1"/>
            </p:cNvPicPr>
            <p:nvPr/>
          </p:nvPicPr>
          <p:blipFill>
            <a:blip r:embed="rId10"/>
            <a:stretch>
              <a:fillRect/>
            </a:stretch>
          </p:blipFill>
          <p:spPr>
            <a:xfrm>
              <a:off x="9745119" y="941757"/>
              <a:ext cx="2118417" cy="2054046"/>
            </a:xfrm>
            <a:prstGeom prst="rect">
              <a:avLst/>
            </a:prstGeom>
          </p:spPr>
        </p:pic>
        <p:sp>
          <p:nvSpPr>
            <p:cNvPr id="139" name="TextBox 138">
              <a:extLst>
                <a:ext uri="{FF2B5EF4-FFF2-40B4-BE49-F238E27FC236}">
                  <a16:creationId xmlns:a16="http://schemas.microsoft.com/office/drawing/2014/main" id="{9D78B938-0BEF-4ECB-E672-79E73BC88715}"/>
                </a:ext>
              </a:extLst>
            </p:cNvPr>
            <p:cNvSpPr txBox="1"/>
            <p:nvPr/>
          </p:nvSpPr>
          <p:spPr>
            <a:xfrm>
              <a:off x="10196945" y="2827217"/>
              <a:ext cx="1589472" cy="123111"/>
            </a:xfrm>
            <a:prstGeom prst="rect">
              <a:avLst/>
            </a:prstGeom>
            <a:solidFill>
              <a:schemeClr val="bg1"/>
            </a:solidFill>
          </p:spPr>
          <p:txBody>
            <a:bodyPr wrap="square" lIns="0" tIns="0" rIns="0" bIns="0" rtlCol="0">
              <a:spAutoFit/>
            </a:bodyPr>
            <a:lstStyle/>
            <a:p>
              <a:pPr algn="ctr"/>
              <a:r>
                <a:rPr lang="en-TW" sz="800" dirty="0"/>
                <a:t>Pairing Outcome States</a:t>
              </a:r>
            </a:p>
          </p:txBody>
        </p:sp>
      </p:grpSp>
      <p:sp>
        <p:nvSpPr>
          <p:cNvPr id="109" name="Triangle 108">
            <a:extLst>
              <a:ext uri="{FF2B5EF4-FFF2-40B4-BE49-F238E27FC236}">
                <a16:creationId xmlns:a16="http://schemas.microsoft.com/office/drawing/2014/main" id="{E677FA27-5A3A-0307-712D-D6A1B1CB8ADC}"/>
              </a:ext>
            </a:extLst>
          </p:cNvPr>
          <p:cNvSpPr/>
          <p:nvPr/>
        </p:nvSpPr>
        <p:spPr>
          <a:xfrm rot="5400000">
            <a:off x="9604893" y="2117707"/>
            <a:ext cx="204662" cy="24306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50"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7"/>
                                        </p:tgtEl>
                                      </p:cBhvr>
                                    </p:cmd>
                                  </p:childTnLst>
                                </p:cTn>
                              </p:par>
                            </p:childTnLst>
                          </p:cTn>
                        </p:par>
                      </p:childTnLst>
                    </p:cTn>
                  </p:par>
                </p:childTnLst>
              </p:cTn>
              <p:nextCondLst>
                <p:cond evt="onClick" delay="0">
                  <p:tgtEl>
                    <p:spTgt spid="47"/>
                  </p:tgtEl>
                </p:cond>
              </p:nextCondLst>
            </p:seq>
            <p:video>
              <p:cMediaNode vol="80000">
                <p:cTn id="12" fill="hold" display="0">
                  <p:stCondLst>
                    <p:cond delay="indefinite"/>
                  </p:stCondLst>
                </p:cTn>
                <p:tgtEl>
                  <p:spTgt spid="4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G_2771_O1SGR8.mp4" descr="IMG_2771_O1SGR8.mp4">
            <a:hlinkClick r:id="" action="ppaction://media"/>
            <a:extLst>
              <a:ext uri="{FF2B5EF4-FFF2-40B4-BE49-F238E27FC236}">
                <a16:creationId xmlns:a16="http://schemas.microsoft.com/office/drawing/2014/main" id="{6738B9B5-0F38-0FFD-24B1-0C24E8B9ED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579175" y="182146"/>
            <a:ext cx="1674983" cy="2977385"/>
          </a:xfrm>
        </p:spPr>
      </p:pic>
      <p:pic>
        <p:nvPicPr>
          <p:cNvPr id="17" name="Picture 16">
            <a:extLst>
              <a:ext uri="{FF2B5EF4-FFF2-40B4-BE49-F238E27FC236}">
                <a16:creationId xmlns:a16="http://schemas.microsoft.com/office/drawing/2014/main" id="{A6B2E853-E2D0-F8FD-9BEA-DC3CFF2EEA5A}"/>
              </a:ext>
            </a:extLst>
          </p:cNvPr>
          <p:cNvPicPr>
            <a:picLocks noChangeAspect="1"/>
          </p:cNvPicPr>
          <p:nvPr/>
        </p:nvPicPr>
        <p:blipFill>
          <a:blip r:embed="rId6"/>
          <a:stretch>
            <a:fillRect/>
          </a:stretch>
        </p:blipFill>
        <p:spPr>
          <a:xfrm>
            <a:off x="2193087" y="3326788"/>
            <a:ext cx="3703189" cy="2059427"/>
          </a:xfrm>
          <a:prstGeom prst="rect">
            <a:avLst/>
          </a:prstGeom>
        </p:spPr>
      </p:pic>
      <p:pic>
        <p:nvPicPr>
          <p:cNvPr id="7" name="Picture 6">
            <a:extLst>
              <a:ext uri="{FF2B5EF4-FFF2-40B4-BE49-F238E27FC236}">
                <a16:creationId xmlns:a16="http://schemas.microsoft.com/office/drawing/2014/main" id="{7E078490-04B1-3A38-F194-F272566C4A23}"/>
              </a:ext>
            </a:extLst>
          </p:cNvPr>
          <p:cNvPicPr>
            <a:picLocks noChangeAspect="1"/>
          </p:cNvPicPr>
          <p:nvPr/>
        </p:nvPicPr>
        <p:blipFill>
          <a:blip r:embed="rId7"/>
          <a:stretch>
            <a:fillRect/>
          </a:stretch>
        </p:blipFill>
        <p:spPr>
          <a:xfrm>
            <a:off x="6211050" y="3817821"/>
            <a:ext cx="1912581" cy="1355438"/>
          </a:xfrm>
          <a:prstGeom prst="rect">
            <a:avLst/>
          </a:prstGeom>
        </p:spPr>
      </p:pic>
      <p:pic>
        <p:nvPicPr>
          <p:cNvPr id="10" name="Picture 9">
            <a:extLst>
              <a:ext uri="{FF2B5EF4-FFF2-40B4-BE49-F238E27FC236}">
                <a16:creationId xmlns:a16="http://schemas.microsoft.com/office/drawing/2014/main" id="{9264592E-13F9-B039-C3DE-5874D6740E9E}"/>
              </a:ext>
            </a:extLst>
          </p:cNvPr>
          <p:cNvPicPr>
            <a:picLocks noChangeAspect="1"/>
          </p:cNvPicPr>
          <p:nvPr/>
        </p:nvPicPr>
        <p:blipFill>
          <a:blip r:embed="rId8"/>
          <a:stretch>
            <a:fillRect/>
          </a:stretch>
        </p:blipFill>
        <p:spPr>
          <a:xfrm>
            <a:off x="8156561" y="3817821"/>
            <a:ext cx="1912581" cy="1355438"/>
          </a:xfrm>
          <a:prstGeom prst="rect">
            <a:avLst/>
          </a:prstGeom>
        </p:spPr>
      </p:pic>
      <p:sp>
        <p:nvSpPr>
          <p:cNvPr id="11" name="Shape 374">
            <a:extLst>
              <a:ext uri="{FF2B5EF4-FFF2-40B4-BE49-F238E27FC236}">
                <a16:creationId xmlns:a16="http://schemas.microsoft.com/office/drawing/2014/main" id="{BD641FE2-ED19-3AB5-B322-3FCB0156F58D}"/>
              </a:ext>
            </a:extLst>
          </p:cNvPr>
          <p:cNvSpPr/>
          <p:nvPr/>
        </p:nvSpPr>
        <p:spPr>
          <a:xfrm>
            <a:off x="268196" y="5591872"/>
            <a:ext cx="11572134" cy="86177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r">
              <a:spcBef>
                <a:spcPts val="800"/>
              </a:spcBef>
              <a:defRPr sz="1400"/>
            </a:lvl1pPr>
          </a:lstStyle>
          <a:p>
            <a:pPr algn="just"/>
            <a:r>
              <a:rPr lang="en-US" sz="1000" b="1" dirty="0"/>
              <a:t>Fig. 2. A. </a:t>
            </a:r>
            <a:r>
              <a:rPr lang="en-US" sz="1000" dirty="0"/>
              <a:t>Sample photographs showing older adult participants interacting with machines in the Lego Robot Programming training course conducted at the National Taiwan Science Education Center. Participants are shown learning the Scratch programming interface to instruct robots to follow environmental cues, navigate mazes, and to manipulate objects. NOTE: the left panel is a playable video in PPT slide mode (please do not publicly share this slide due to participant identity privacy issues). </a:t>
            </a:r>
            <a:r>
              <a:rPr lang="en-US" sz="1000" b="1" dirty="0"/>
              <a:t>B. </a:t>
            </a:r>
            <a:r>
              <a:rPr lang="en-US" sz="1000" dirty="0"/>
              <a:t>Schematic illustrating our hypothesis about how robot programming stimulates older adults to update their inferences about environmental causes by updating their programming codes in response to observations of the environment in relation to their actions (program codes). </a:t>
            </a:r>
            <a:r>
              <a:rPr lang="en-US" sz="1000" b="1" dirty="0"/>
              <a:t>C. </a:t>
            </a:r>
            <a:r>
              <a:rPr lang="en-US" sz="1000" dirty="0"/>
              <a:t> Preliminary results showing brain activity during inferential processing in a sub-set of participants before and after undergoing the 12-week Lego Robot Programming training course.</a:t>
            </a:r>
            <a:endParaRPr sz="1000" dirty="0"/>
          </a:p>
        </p:txBody>
      </p:sp>
      <p:sp>
        <p:nvSpPr>
          <p:cNvPr id="12" name="TextBox 11">
            <a:extLst>
              <a:ext uri="{FF2B5EF4-FFF2-40B4-BE49-F238E27FC236}">
                <a16:creationId xmlns:a16="http://schemas.microsoft.com/office/drawing/2014/main" id="{BC381559-A7B5-C1DC-9144-6C7501501DDB}"/>
              </a:ext>
            </a:extLst>
          </p:cNvPr>
          <p:cNvSpPr txBox="1"/>
          <p:nvPr/>
        </p:nvSpPr>
        <p:spPr>
          <a:xfrm>
            <a:off x="2943618" y="96577"/>
            <a:ext cx="541330" cy="369332"/>
          </a:xfrm>
          <a:prstGeom prst="rect">
            <a:avLst/>
          </a:prstGeom>
          <a:noFill/>
        </p:spPr>
        <p:txBody>
          <a:bodyPr wrap="square" rtlCol="0">
            <a:spAutoFit/>
          </a:bodyPr>
          <a:lstStyle/>
          <a:p>
            <a:pPr algn="ctr"/>
            <a:r>
              <a:rPr lang="en-TW" b="1" dirty="0"/>
              <a:t>A.</a:t>
            </a:r>
          </a:p>
        </p:txBody>
      </p:sp>
      <p:sp>
        <p:nvSpPr>
          <p:cNvPr id="14" name="TextBox 13">
            <a:extLst>
              <a:ext uri="{FF2B5EF4-FFF2-40B4-BE49-F238E27FC236}">
                <a16:creationId xmlns:a16="http://schemas.microsoft.com/office/drawing/2014/main" id="{3DBDC2E9-D2F4-316E-FFB3-830D9D4E5708}"/>
              </a:ext>
            </a:extLst>
          </p:cNvPr>
          <p:cNvSpPr txBox="1"/>
          <p:nvPr/>
        </p:nvSpPr>
        <p:spPr>
          <a:xfrm>
            <a:off x="1815524" y="3371756"/>
            <a:ext cx="541330" cy="369332"/>
          </a:xfrm>
          <a:prstGeom prst="rect">
            <a:avLst/>
          </a:prstGeom>
          <a:noFill/>
        </p:spPr>
        <p:txBody>
          <a:bodyPr wrap="square" rtlCol="0">
            <a:spAutoFit/>
          </a:bodyPr>
          <a:lstStyle/>
          <a:p>
            <a:pPr algn="ctr"/>
            <a:r>
              <a:rPr lang="en-TW" b="1" dirty="0"/>
              <a:t>B.</a:t>
            </a:r>
          </a:p>
        </p:txBody>
      </p:sp>
      <p:sp>
        <p:nvSpPr>
          <p:cNvPr id="16" name="TextBox 15">
            <a:extLst>
              <a:ext uri="{FF2B5EF4-FFF2-40B4-BE49-F238E27FC236}">
                <a16:creationId xmlns:a16="http://schemas.microsoft.com/office/drawing/2014/main" id="{76B476D0-19DC-B84D-57EA-FFA8812A5852}"/>
              </a:ext>
            </a:extLst>
          </p:cNvPr>
          <p:cNvSpPr txBox="1"/>
          <p:nvPr/>
        </p:nvSpPr>
        <p:spPr>
          <a:xfrm>
            <a:off x="5936962" y="3510729"/>
            <a:ext cx="541330" cy="369332"/>
          </a:xfrm>
          <a:prstGeom prst="rect">
            <a:avLst/>
          </a:prstGeom>
          <a:noFill/>
        </p:spPr>
        <p:txBody>
          <a:bodyPr wrap="square" rtlCol="0">
            <a:spAutoFit/>
          </a:bodyPr>
          <a:lstStyle/>
          <a:p>
            <a:pPr algn="ctr"/>
            <a:r>
              <a:rPr lang="en-TW" b="1" dirty="0"/>
              <a:t>C.</a:t>
            </a:r>
          </a:p>
        </p:txBody>
      </p:sp>
      <p:sp>
        <p:nvSpPr>
          <p:cNvPr id="18" name="TextBox 17">
            <a:extLst>
              <a:ext uri="{FF2B5EF4-FFF2-40B4-BE49-F238E27FC236}">
                <a16:creationId xmlns:a16="http://schemas.microsoft.com/office/drawing/2014/main" id="{C412FAF9-BB6B-2EA5-8727-149DEBAA1D1A}"/>
              </a:ext>
            </a:extLst>
          </p:cNvPr>
          <p:cNvSpPr txBox="1"/>
          <p:nvPr/>
        </p:nvSpPr>
        <p:spPr>
          <a:xfrm>
            <a:off x="6341577" y="3556925"/>
            <a:ext cx="1651525" cy="276999"/>
          </a:xfrm>
          <a:prstGeom prst="rect">
            <a:avLst/>
          </a:prstGeom>
          <a:noFill/>
        </p:spPr>
        <p:txBody>
          <a:bodyPr wrap="square" rtlCol="0">
            <a:spAutoFit/>
          </a:bodyPr>
          <a:lstStyle/>
          <a:p>
            <a:pPr algn="ctr"/>
            <a:r>
              <a:rPr lang="en-TW" sz="1200" dirty="0"/>
              <a:t>Pre-training</a:t>
            </a:r>
          </a:p>
        </p:txBody>
      </p:sp>
      <p:sp>
        <p:nvSpPr>
          <p:cNvPr id="19" name="TextBox 18">
            <a:extLst>
              <a:ext uri="{FF2B5EF4-FFF2-40B4-BE49-F238E27FC236}">
                <a16:creationId xmlns:a16="http://schemas.microsoft.com/office/drawing/2014/main" id="{B32F5E09-8131-575A-2F7E-09605F69E0FC}"/>
              </a:ext>
            </a:extLst>
          </p:cNvPr>
          <p:cNvSpPr txBox="1"/>
          <p:nvPr/>
        </p:nvSpPr>
        <p:spPr>
          <a:xfrm>
            <a:off x="8254158" y="3540822"/>
            <a:ext cx="1651525" cy="276999"/>
          </a:xfrm>
          <a:prstGeom prst="rect">
            <a:avLst/>
          </a:prstGeom>
          <a:noFill/>
        </p:spPr>
        <p:txBody>
          <a:bodyPr wrap="square" rtlCol="0">
            <a:spAutoFit/>
          </a:bodyPr>
          <a:lstStyle/>
          <a:p>
            <a:pPr algn="ctr"/>
            <a:r>
              <a:rPr lang="en-TW" sz="1200" dirty="0"/>
              <a:t>Post-training</a:t>
            </a:r>
          </a:p>
        </p:txBody>
      </p:sp>
      <p:pic>
        <p:nvPicPr>
          <p:cNvPr id="21" name="Picture 20">
            <a:extLst>
              <a:ext uri="{FF2B5EF4-FFF2-40B4-BE49-F238E27FC236}">
                <a16:creationId xmlns:a16="http://schemas.microsoft.com/office/drawing/2014/main" id="{F34A36C2-B4BA-C7FC-D860-13C3E807FC77}"/>
              </a:ext>
            </a:extLst>
          </p:cNvPr>
          <p:cNvPicPr>
            <a:picLocks noChangeAspect="1"/>
          </p:cNvPicPr>
          <p:nvPr/>
        </p:nvPicPr>
        <p:blipFill>
          <a:blip r:embed="rId9"/>
          <a:stretch>
            <a:fillRect/>
          </a:stretch>
        </p:blipFill>
        <p:spPr>
          <a:xfrm>
            <a:off x="3414472" y="168424"/>
            <a:ext cx="3063506" cy="3063506"/>
          </a:xfrm>
          <a:prstGeom prst="rect">
            <a:avLst/>
          </a:prstGeom>
        </p:spPr>
      </p:pic>
    </p:spTree>
    <p:extLst>
      <p:ext uri="{BB962C8B-B14F-4D97-AF65-F5344CB8AC3E}">
        <p14:creationId xmlns:p14="http://schemas.microsoft.com/office/powerpoint/2010/main" val="107221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704</Words>
  <Application>Microsoft Macintosh PowerPoint</Application>
  <PresentationFormat>Widescreen</PresentationFormat>
  <Paragraphs>55</Paragraphs>
  <Slides>2</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Goh</dc:creator>
  <cp:lastModifiedBy>Joshua Goh</cp:lastModifiedBy>
  <cp:revision>5</cp:revision>
  <dcterms:created xsi:type="dcterms:W3CDTF">2023-03-24T07:57:06Z</dcterms:created>
  <dcterms:modified xsi:type="dcterms:W3CDTF">2023-03-24T09:35:21Z</dcterms:modified>
</cp:coreProperties>
</file>